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1"/>
  </p:notesMasterIdLst>
  <p:handoutMasterIdLst>
    <p:handoutMasterId r:id="rId72"/>
  </p:handoutMasterIdLst>
  <p:sldIdLst>
    <p:sldId id="264" r:id="rId5"/>
    <p:sldId id="1850" r:id="rId6"/>
    <p:sldId id="1851" r:id="rId7"/>
    <p:sldId id="1963" r:id="rId8"/>
    <p:sldId id="1897" r:id="rId9"/>
    <p:sldId id="1849" r:id="rId10"/>
    <p:sldId id="1894" r:id="rId11"/>
    <p:sldId id="1964" r:id="rId12"/>
    <p:sldId id="1916" r:id="rId13"/>
    <p:sldId id="1925" r:id="rId14"/>
    <p:sldId id="1917" r:id="rId15"/>
    <p:sldId id="1966" r:id="rId16"/>
    <p:sldId id="1919" r:id="rId17"/>
    <p:sldId id="1920" r:id="rId18"/>
    <p:sldId id="1947" r:id="rId19"/>
    <p:sldId id="1948" r:id="rId20"/>
    <p:sldId id="1926" r:id="rId21"/>
    <p:sldId id="1927" r:id="rId22"/>
    <p:sldId id="1928" r:id="rId23"/>
    <p:sldId id="1946" r:id="rId24"/>
    <p:sldId id="1921" r:id="rId25"/>
    <p:sldId id="1929" r:id="rId26"/>
    <p:sldId id="1972" r:id="rId27"/>
    <p:sldId id="1969" r:id="rId28"/>
    <p:sldId id="1973" r:id="rId29"/>
    <p:sldId id="1970" r:id="rId30"/>
    <p:sldId id="1958" r:id="rId31"/>
    <p:sldId id="1932" r:id="rId32"/>
    <p:sldId id="1933" r:id="rId33"/>
    <p:sldId id="1931" r:id="rId34"/>
    <p:sldId id="1960" r:id="rId35"/>
    <p:sldId id="1961" r:id="rId36"/>
    <p:sldId id="1922" r:id="rId37"/>
    <p:sldId id="1923" r:id="rId38"/>
    <p:sldId id="1974" r:id="rId39"/>
    <p:sldId id="1951" r:id="rId40"/>
    <p:sldId id="1952" r:id="rId41"/>
    <p:sldId id="1953" r:id="rId42"/>
    <p:sldId id="1954" r:id="rId43"/>
    <p:sldId id="1949" r:id="rId44"/>
    <p:sldId id="1834" r:id="rId45"/>
    <p:sldId id="1835" r:id="rId46"/>
    <p:sldId id="1945" r:id="rId47"/>
    <p:sldId id="1912" r:id="rId48"/>
    <p:sldId id="1915" r:id="rId49"/>
    <p:sldId id="1944" r:id="rId50"/>
    <p:sldId id="1934" r:id="rId51"/>
    <p:sldId id="1852" r:id="rId52"/>
    <p:sldId id="1816" r:id="rId53"/>
    <p:sldId id="1853" r:id="rId54"/>
    <p:sldId id="1817" r:id="rId55"/>
    <p:sldId id="1825" r:id="rId56"/>
    <p:sldId id="1854" r:id="rId57"/>
    <p:sldId id="1824" r:id="rId58"/>
    <p:sldId id="1828" r:id="rId59"/>
    <p:sldId id="1823" r:id="rId60"/>
    <p:sldId id="1855" r:id="rId61"/>
    <p:sldId id="1856" r:id="rId62"/>
    <p:sldId id="1861" r:id="rId63"/>
    <p:sldId id="1955" r:id="rId64"/>
    <p:sldId id="1956" r:id="rId65"/>
    <p:sldId id="1957" r:id="rId66"/>
    <p:sldId id="1967" r:id="rId67"/>
    <p:sldId id="1900" r:id="rId68"/>
    <p:sldId id="1896" r:id="rId69"/>
    <p:sldId id="189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92" userDrawn="1">
          <p15:clr>
            <a:srgbClr val="A4A3A4"/>
          </p15:clr>
        </p15:guide>
        <p15:guide id="4" orient="horz" pos="20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D528A7-3644-0853-4574-329578990EFB}" name="Chunling Yi" initials="CY" userId="S::cy232@georgetown.edu::97e84f1a-fcbb-43b9-9c60-f1422d261170" providerId="AD"/>
  <p188:author id="{BFD90FCE-0F78-C987-1A22-55034739E6E4}" name="Yaoxiang Li" initials="Y.L." userId="Yaoxiang Li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5500q" initials="5" lastIdx="1" clrIdx="0">
    <p:extLst>
      <p:ext uri="{19B8F6BF-5375-455C-9EA6-DF929625EA0E}">
        <p15:presenceInfo xmlns:p15="http://schemas.microsoft.com/office/powerpoint/2012/main" userId="5500q" providerId="None"/>
      </p:ext>
    </p:extLst>
  </p:cmAuthor>
  <p:cmAuthor id="2" name="Meth J" initials="MJ" lastIdx="0" clrIdx="1">
    <p:extLst>
      <p:ext uri="{19B8F6BF-5375-455C-9EA6-DF929625EA0E}">
        <p15:presenceInfo xmlns:p15="http://schemas.microsoft.com/office/powerpoint/2012/main" userId="063116a0f81d46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6D6B6B"/>
    <a:srgbClr val="FFFFFF"/>
    <a:srgbClr val="E04BFF"/>
    <a:srgbClr val="A546EC"/>
    <a:srgbClr val="58B350"/>
    <a:srgbClr val="DF1D16"/>
    <a:srgbClr val="8E609C"/>
    <a:srgbClr val="1D49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1" autoAdjust="0"/>
    <p:restoredTop sz="79312" autoAdjust="0"/>
  </p:normalViewPr>
  <p:slideViewPr>
    <p:cSldViewPr snapToGrid="0" snapToObjects="1">
      <p:cViewPr>
        <p:scale>
          <a:sx n="86" d="100"/>
          <a:sy n="86" d="100"/>
        </p:scale>
        <p:origin x="1548" y="117"/>
      </p:cViewPr>
      <p:guideLst>
        <p:guide orient="horz" pos="2256"/>
        <p:guide pos="3840"/>
        <p:guide orient="horz" pos="2592"/>
        <p:guide orient="horz" pos="20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9" d="100"/>
        <a:sy n="99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31" y="3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commentAuthors" Target="commentAuthors.xml"/><Relationship Id="rId78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82F21AA-49FA-4BAB-9A51-5342FBBC3C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22865-FE2E-4CA5-A7E4-5F81D413BC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C78208-3A96-47AF-B111-B0A670B96D9E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39603-D055-4DBD-9F17-0512D29400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4C0B8-7BAD-42B7-9927-6B70A88C97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DE0AB-D9C2-4F5C-BE70-947F212BC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46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CA7A3-7EDA-4A70-9207-7F5D48B8DD4C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55490-8523-4DDF-90A8-901421D93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42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12:00–1:00 PM in Basic Science Room 341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3:00–4:00 PM in Med-Dent Building D, Room D303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4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example ATAC peak containing 34 footprints, many of which overlap.</a:t>
            </a:r>
            <a:br>
              <a:rPr lang="en-US" dirty="0"/>
            </a:br>
            <a:r>
              <a:rPr lang="en-US" dirty="0"/>
              <a:t>Each bar represents a footprint; overlapping intervals indicate redundant motif hits from different TFs or motif variants.</a:t>
            </a:r>
            <a:br>
              <a:rPr lang="en-US" dirty="0"/>
            </a:br>
            <a:r>
              <a:rPr lang="en-US" dirty="0"/>
              <a:t>We group these into 15 merged clusters to reduce redundancy and improve interpretability.</a:t>
            </a:r>
            <a:br>
              <a:rPr lang="en-US" dirty="0"/>
            </a:br>
            <a:r>
              <a:rPr lang="en-US" dirty="0"/>
              <a:t>This illustrates why footprint alignment and clustering are essential before downstream TF assignment.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30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footprint is tested against all possible TFs from its matching motif.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a TF’s RNA strongly correlates with the footprint signal (high R, FDR &lt; 0.05), it’s kept as active.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Footprints with weak or no correlation are removed.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not only removes false or inactive motif matches, but also retains all biologically relevant TFs when multiple show strong correlations.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73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ATAC accessibility is corresponding to the transcription Activity of the enhancers.</a:t>
            </a:r>
          </a:p>
          <a:p>
            <a:r>
              <a:rPr lang="en-US" dirty="0"/>
              <a:t>After identifying transcription factor footprints, the next question is — </a:t>
            </a:r>
            <a:r>
              <a:rPr lang="en-US" b="1" dirty="0"/>
              <a:t>which genes do these footprints regulate?</a:t>
            </a:r>
            <a:endParaRPr lang="en-US" dirty="0"/>
          </a:p>
          <a:p>
            <a:r>
              <a:rPr lang="en-US" dirty="0"/>
              <a:t>To answer that, we connect footprints to potential </a:t>
            </a:r>
            <a:r>
              <a:rPr lang="en-US" b="1" dirty="0"/>
              <a:t>target genes</a:t>
            </a:r>
            <a:r>
              <a:rPr lang="en-US" dirty="0"/>
              <a:t> using three complementary sources of prior knowledge: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TSS proximity</a:t>
            </a:r>
            <a:r>
              <a:rPr lang="en-US" dirty="0"/>
              <a:t> – genes located within about </a:t>
            </a:r>
            <a:r>
              <a:rPr lang="en-US" b="1" dirty="0"/>
              <a:t>±30 kb</a:t>
            </a:r>
            <a:r>
              <a:rPr lang="en-US" dirty="0"/>
              <a:t> of an open chromatin site (this captures local promoter and nearby enhancer activity).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GeneHancer</a:t>
            </a:r>
            <a:r>
              <a:rPr lang="en-US" b="1" dirty="0"/>
              <a:t> database</a:t>
            </a:r>
            <a:r>
              <a:rPr lang="en-US" dirty="0"/>
              <a:t> – which contains experimentally supported enhancer–gene links from multiple datasets. (~8M)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Hi-C contacts</a:t>
            </a:r>
            <a:r>
              <a:rPr lang="en-US" dirty="0"/>
              <a:t> – which provide 3-D genome interaction maps, showing </a:t>
            </a:r>
            <a:r>
              <a:rPr lang="en-US" b="1" dirty="0"/>
              <a:t>looping connections</a:t>
            </a:r>
            <a:r>
              <a:rPr lang="en-US" dirty="0"/>
              <a:t> between distant enhancers and promoters that physically come together. (~ 20K)</a:t>
            </a:r>
          </a:p>
          <a:p>
            <a:r>
              <a:rPr lang="en-US" dirty="0"/>
              <a:t>These three approaches define our initial </a:t>
            </a:r>
            <a:r>
              <a:rPr lang="en-US" b="1" dirty="0"/>
              <a:t>TF → enhancer → gene candidate links</a:t>
            </a:r>
            <a:r>
              <a:rPr lang="en-US" dirty="0"/>
              <a:t> — what we call </a:t>
            </a:r>
            <a:r>
              <a:rPr lang="en-US" i="1" dirty="0"/>
              <a:t>regulatory priors</a:t>
            </a:r>
            <a:r>
              <a:rPr lang="en-US" dirty="0"/>
              <a:t>.</a:t>
            </a:r>
          </a:p>
          <a:p>
            <a:r>
              <a:rPr lang="en-US" dirty="0"/>
              <a:t>Then, at the </a:t>
            </a:r>
            <a:r>
              <a:rPr lang="en-US" b="1" dirty="0"/>
              <a:t>bottom of the slide</a:t>
            </a:r>
            <a:r>
              <a:rPr lang="en-US" dirty="0"/>
              <a:t>, we refine these connections using actual data.</a:t>
            </a:r>
            <a:br>
              <a:rPr lang="en-US" dirty="0"/>
            </a:br>
            <a:r>
              <a:rPr lang="en-US" dirty="0"/>
              <a:t>For each enhancer (or ATAC peak) and its linked gene, we </a:t>
            </a:r>
            <a:r>
              <a:rPr lang="en-US" b="1" dirty="0"/>
              <a:t>correlate chromatin accessibility (ATAC signal)</a:t>
            </a:r>
            <a:r>
              <a:rPr lang="en-US" dirty="0"/>
              <a:t> with the </a:t>
            </a:r>
            <a:r>
              <a:rPr lang="en-US" b="1" dirty="0"/>
              <a:t>gene’s RNA expression</a:t>
            </a:r>
            <a:r>
              <a:rPr lang="en-US" dirty="0"/>
              <a:t> across samples.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accessibility and expression rise and fall together (high positive correlation or negative correlation), we keep that link.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there’s no consistent relationship, we drop it.</a:t>
            </a:r>
          </a:p>
          <a:p>
            <a:r>
              <a:rPr lang="en-US" dirty="0"/>
              <a:t>This makes the final network </a:t>
            </a:r>
            <a:r>
              <a:rPr lang="en-US" b="1" dirty="0"/>
              <a:t>data-driven</a:t>
            </a:r>
            <a:r>
              <a:rPr lang="en-US" dirty="0"/>
              <a:t>, not just based on static annotations — ensuring that only enhancers actively linked to gene regulation in our system are retained.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90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link footprints to potential enhancer regions, the next step is to see </a:t>
            </a:r>
            <a:r>
              <a:rPr lang="en-US" b="1" dirty="0"/>
              <a:t>which genes they actually regulate</a:t>
            </a:r>
            <a:r>
              <a:rPr lang="en-US" dirty="0"/>
              <a:t>.</a:t>
            </a:r>
          </a:p>
          <a:p>
            <a:r>
              <a:rPr lang="en-US" dirty="0"/>
              <a:t>Here, we correlate </a:t>
            </a:r>
            <a:r>
              <a:rPr lang="en-US" b="1" dirty="0"/>
              <a:t>footprint score</a:t>
            </a:r>
            <a:r>
              <a:rPr lang="en-US" dirty="0"/>
              <a:t> — how open that site is across samples — with the </a:t>
            </a:r>
            <a:r>
              <a:rPr lang="en-US" b="1" dirty="0"/>
              <a:t>RNA expression</a:t>
            </a:r>
            <a:r>
              <a:rPr lang="en-US" dirty="0"/>
              <a:t> of target genes.</a:t>
            </a:r>
            <a:br>
              <a:rPr lang="en-US" dirty="0"/>
            </a:br>
            <a:r>
              <a:rPr lang="en-US" dirty="0"/>
              <a:t>If both move together (high correlation), that footprint is likely driving that gene’s expression.</a:t>
            </a:r>
            <a:br>
              <a:rPr lang="en-US" dirty="0"/>
            </a:br>
            <a:r>
              <a:rPr lang="en-US" dirty="0"/>
              <a:t>If there’s no correlation, we discard that link.</a:t>
            </a:r>
          </a:p>
          <a:p>
            <a:r>
              <a:rPr lang="en-US" dirty="0"/>
              <a:t>This step filters out random or inactive footprints, leaving only those </a:t>
            </a:r>
            <a:r>
              <a:rPr lang="en-US" b="1" dirty="0"/>
              <a:t>functionally connected to gene activity</a:t>
            </a:r>
            <a:r>
              <a:rPr lang="en-US" dirty="0"/>
              <a:t> — making our network much more specific and data-driven.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88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stage, we combine all layers — </a:t>
            </a:r>
            <a:r>
              <a:rPr lang="en-US" b="1" dirty="0"/>
              <a:t>TFs, footprints, and target genes</a:t>
            </a:r>
            <a:r>
              <a:rPr lang="en-US" dirty="0"/>
              <a:t> — using </a:t>
            </a:r>
            <a:r>
              <a:rPr lang="en-US" b="1" dirty="0"/>
              <a:t>matched RNA and ATAC data</a:t>
            </a:r>
            <a:r>
              <a:rPr lang="en-US" dirty="0"/>
              <a:t>.</a:t>
            </a:r>
          </a:p>
          <a:p>
            <a:r>
              <a:rPr lang="en-US" dirty="0"/>
              <a:t>We calculate three-way correlations:</a:t>
            </a:r>
            <a:br>
              <a:rPr lang="en-US" dirty="0"/>
            </a:br>
            <a:r>
              <a:rPr lang="en-US" dirty="0"/>
              <a:t>TF expression ↔ footprint accessibility,</a:t>
            </a:r>
            <a:br>
              <a:rPr lang="en-US" dirty="0"/>
            </a:br>
            <a:r>
              <a:rPr lang="en-US" dirty="0"/>
              <a:t>footprint ↔ target gene expression, and</a:t>
            </a:r>
            <a:br>
              <a:rPr lang="en-US" dirty="0"/>
            </a:br>
            <a:r>
              <a:rPr lang="en-US" dirty="0"/>
              <a:t>TF ↔ gene through the shared footprint link.</a:t>
            </a:r>
          </a:p>
          <a:p>
            <a:r>
              <a:rPr lang="en-US" dirty="0"/>
              <a:t>Only strong and significant correlations are kept, forming directed </a:t>
            </a:r>
            <a:r>
              <a:rPr lang="en-US" b="1" dirty="0"/>
              <a:t>TF → gene connections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All these links are then saved as an </a:t>
            </a:r>
            <a:r>
              <a:rPr lang="en-US" b="1" dirty="0"/>
              <a:t>adjacency matrix</a:t>
            </a:r>
            <a:r>
              <a:rPr lang="en-US" dirty="0"/>
              <a:t>, which we can visualize as </a:t>
            </a:r>
            <a:r>
              <a:rPr lang="en-US" b="1" dirty="0"/>
              <a:t>regulons</a:t>
            </a:r>
            <a:r>
              <a:rPr lang="en-US" dirty="0"/>
              <a:t> — each TF and its connected target genes. Or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96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4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 first </a:t>
            </a:r>
            <a:r>
              <a:rPr lang="en-US" b="1" dirty="0"/>
              <a:t>“light up” the basal GRN</a:t>
            </a:r>
            <a:r>
              <a:rPr lang="en-US" dirty="0"/>
              <a:t> under each condition — by overlaying RNA-seq and ATAC-seq signals onto the same regulatory map.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each condition, active links (</a:t>
            </a:r>
            <a:r>
              <a:rPr lang="en-US" dirty="0" err="1"/>
              <a:t>TF→gene</a:t>
            </a:r>
            <a:r>
              <a:rPr lang="en-US" dirty="0"/>
              <a:t>) are highlighted based on footprint strength and RNA correlation, showing which parts of the network are turned 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Then, by comparing two conditions (e.g. nutrient stress vs. control), we build a </a:t>
            </a:r>
            <a:r>
              <a:rPr lang="en-US" b="1" dirty="0"/>
              <a:t>differential network</a:t>
            </a:r>
            <a:r>
              <a:rPr lang="en-US" dirty="0"/>
              <a:t>, where edge direction and color show activation or repression changes.</a:t>
            </a:r>
            <a:br>
              <a:rPr lang="en-US" dirty="0"/>
            </a:br>
            <a:r>
              <a:rPr lang="en-US" dirty="0"/>
              <a:t>Node size and color reflect expression level, and border color marks log₂ fold change — revealing how regulatory wiring shifts between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use </a:t>
            </a:r>
            <a:r>
              <a:rPr lang="en-US" b="1" dirty="0"/>
              <a:t>topic modeling (LDA)</a:t>
            </a:r>
            <a:r>
              <a:rPr lang="en-US" dirty="0"/>
              <a:t> — a method originally used to find themes in text — to uncover hidden regulatory programs in our differential GRN.</a:t>
            </a:r>
            <a:br>
              <a:rPr lang="en-US" dirty="0"/>
            </a:br>
            <a:r>
              <a:rPr lang="en-US" dirty="0"/>
              <a:t>Each </a:t>
            </a:r>
            <a:r>
              <a:rPr lang="en-US" b="1" dirty="0"/>
              <a:t>TF</a:t>
            </a:r>
            <a:r>
              <a:rPr lang="en-US" dirty="0"/>
              <a:t> is treated like a “document,” and its </a:t>
            </a:r>
            <a:r>
              <a:rPr lang="en-US" b="1" dirty="0"/>
              <a:t>target genes</a:t>
            </a:r>
            <a:r>
              <a:rPr lang="en-US" dirty="0"/>
              <a:t> are like “words.”</a:t>
            </a:r>
            <a:br>
              <a:rPr lang="en-US" dirty="0"/>
            </a:br>
            <a:r>
              <a:rPr lang="en-US" dirty="0"/>
              <a:t>LDA groups TFs that share similar gene targets into </a:t>
            </a:r>
            <a:r>
              <a:rPr lang="en-US" b="1" dirty="0"/>
              <a:t>latent topics</a:t>
            </a:r>
            <a:r>
              <a:rPr lang="en-US" dirty="0"/>
              <a:t>, revealing coordinated regulatory modules that act together under specific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applied </a:t>
            </a:r>
            <a:r>
              <a:rPr lang="en-US" b="1" dirty="0"/>
              <a:t>LDA topic modeling</a:t>
            </a:r>
            <a:r>
              <a:rPr lang="en-US" dirty="0"/>
              <a:t> to the differential GRN between </a:t>
            </a:r>
            <a:r>
              <a:rPr lang="en-US" i="1" dirty="0"/>
              <a:t>AsPC1 Gln/Arg vs. control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Each topic groups transcription factors that co-regulate similar target genes.</a:t>
            </a:r>
            <a:br>
              <a:rPr lang="en-US" dirty="0"/>
            </a:br>
            <a:r>
              <a:rPr lang="en-US" dirty="0"/>
              <a:t>We see distinct biological programs emerging —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EMT and developmental factors</a:t>
            </a:r>
            <a:r>
              <a:rPr lang="en-US" dirty="0"/>
              <a:t> driving plasticity (red box),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Nuclear receptors</a:t>
            </a:r>
            <a:r>
              <a:rPr lang="en-US" dirty="0"/>
              <a:t> mediating lipid and hormone signaling (green),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ATF4- and NRF2-linked stress pathways</a:t>
            </a:r>
            <a:r>
              <a:rPr lang="en-US" dirty="0"/>
              <a:t> under amino-acid deprivation (purple),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Cell-cycle and chromatin factors</a:t>
            </a:r>
            <a:r>
              <a:rPr lang="en-US" dirty="0"/>
              <a:t> showing activation under stress (blue).</a:t>
            </a:r>
            <a:br>
              <a:rPr lang="en-US" dirty="0"/>
            </a:br>
            <a:r>
              <a:rPr lang="en-US" dirty="0"/>
              <a:t>Together, these topics reveal coordinated regulatory modules underlying nutrient-specific transcriptional responses.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ER (Endoplasmic Reticulum)</a:t>
            </a:r>
            <a:r>
              <a:rPr lang="en-US" dirty="0"/>
              <a:t> is where proteins are folded and processed.</a:t>
            </a:r>
            <a:br>
              <a:rPr lang="en-US" dirty="0"/>
            </a:br>
            <a:r>
              <a:rPr lang="en-US" dirty="0"/>
              <a:t>When cells are under stress — like nutrient deprivation — misfolded proteins accumulate, triggering the </a:t>
            </a:r>
            <a:r>
              <a:rPr lang="en-US" b="1" dirty="0"/>
              <a:t>Unfolded Protein Response (UPR)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UPR</a:t>
            </a:r>
            <a:r>
              <a:rPr lang="en-US" dirty="0"/>
              <a:t> (mainly regulated by </a:t>
            </a:r>
            <a:r>
              <a:rPr lang="en-US" b="1" dirty="0"/>
              <a:t>ATF4, XBP1, DDIT3/CHOP</a:t>
            </a:r>
            <a:r>
              <a:rPr lang="en-US" dirty="0"/>
              <a:t>) helps restore protein-folding balance or, if stress persists, drives apoptosis.</a:t>
            </a:r>
          </a:p>
          <a:p>
            <a:r>
              <a:rPr lang="en-US" dirty="0"/>
              <a:t>ER-UPR refers to the cell’s stress-response pathway that maintains protein-folding homeostasis under nutrient or oxidative stress.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27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applied </a:t>
            </a:r>
            <a:r>
              <a:rPr lang="en-US" b="1" dirty="0"/>
              <a:t>LDA topic modeling</a:t>
            </a:r>
            <a:r>
              <a:rPr lang="en-US" dirty="0"/>
              <a:t> to the differential GRN between </a:t>
            </a:r>
            <a:r>
              <a:rPr lang="en-US" i="1" dirty="0"/>
              <a:t>AsPC1 Gln/Arg vs. control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Each topic groups transcription factors that co-regulate similar target genes.</a:t>
            </a:r>
            <a:br>
              <a:rPr lang="en-US" dirty="0"/>
            </a:br>
            <a:r>
              <a:rPr lang="en-US" dirty="0"/>
              <a:t>We see distinct biological programs emerging —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EMT and developmental factors</a:t>
            </a:r>
            <a:r>
              <a:rPr lang="en-US" dirty="0"/>
              <a:t> driving plasticity (red box),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Nuclear receptors</a:t>
            </a:r>
            <a:r>
              <a:rPr lang="en-US" dirty="0"/>
              <a:t> mediating lipid and hormone signaling (green),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ATF4- and NRF2-linked stress pathways</a:t>
            </a:r>
            <a:r>
              <a:rPr lang="en-US" dirty="0"/>
              <a:t> under amino-acid deprivation (purple),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Cell-cycle and chromatin factors</a:t>
            </a:r>
            <a:r>
              <a:rPr lang="en-US" dirty="0"/>
              <a:t> showing activation under stress (blue).</a:t>
            </a:r>
            <a:br>
              <a:rPr lang="en-US" dirty="0"/>
            </a:br>
            <a:r>
              <a:rPr lang="en-US" dirty="0"/>
              <a:t>Together, these topics reveal coordinated regulatory modules underlying nutrient-specific transcriptional responses.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ER (Endoplasmic Reticulum)</a:t>
            </a:r>
            <a:r>
              <a:rPr lang="en-US" dirty="0"/>
              <a:t> is where proteins are folded and processed.</a:t>
            </a:r>
            <a:br>
              <a:rPr lang="en-US" dirty="0"/>
            </a:br>
            <a:r>
              <a:rPr lang="en-US" dirty="0"/>
              <a:t>When cells are under stress — like nutrient deprivation — misfolded proteins accumulate, triggering the </a:t>
            </a:r>
            <a:r>
              <a:rPr lang="en-US" b="1" dirty="0"/>
              <a:t>Unfolded Protein Response (UPR)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UPR</a:t>
            </a:r>
            <a:r>
              <a:rPr lang="en-US" dirty="0"/>
              <a:t> (mainly regulated by </a:t>
            </a:r>
            <a:r>
              <a:rPr lang="en-US" b="1" dirty="0"/>
              <a:t>ATF4, XBP1, DDIT3/CHOP</a:t>
            </a:r>
            <a:r>
              <a:rPr lang="en-US" dirty="0"/>
              <a:t>) helps restore protein-folding balance or, if stress persists, drives apoptosis.</a:t>
            </a:r>
          </a:p>
          <a:p>
            <a:r>
              <a:rPr lang="en-US" dirty="0"/>
              <a:t>ER-UPR refers to the cell’s stress-response pathway that maintains protein-folding homeostasis under nutrient or oxidative stress.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0" dirty="0"/>
              <a:t>Pancreatic ductal adenocarcinoma (PDAC) is a very aggressive cancer with a low 5-year survival rate (&lt;10 %).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 dirty="0"/>
              <a:t>Even though many PDAC tumors share the same driver mutation (in KRAS), they differ a lot in their behavior and gene expression.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 dirty="0"/>
              <a:t>Researchers have identified two main PDAC subtypes: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0" dirty="0"/>
              <a:t>Classical subtype: tumor cells look and act more like normal pancreatic duct cells; better prognosis.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0" dirty="0"/>
              <a:t>Basal-like subtype: tumor cells look less differentiated, often show mesenchymal features; worse prognosis.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 dirty="0"/>
              <a:t>The difference between these subtypes is driven by transcription factors (TFs) that control cell identity: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0" dirty="0"/>
              <a:t>Classical TFs include GATA6, HNF1A, HNF4A — they help maintain normal pancreatic‐duct state.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b="0" dirty="0"/>
              <a:t>Basal-like TFs include TP63 (especially the ΔNp63 isoform) and other regulators of the squamous/mesenchymal program.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 dirty="0"/>
              <a:t>Importantly: tumor cells can switch subtype (lineage plasticity) by changing which TFs and regulatory programs are active.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b="0" dirty="0"/>
              <a:t>Why this matters: By identifying which TFs keep a tumor in the classical vs basal state, we can find subtype‐specific vulnerabilities and potentially target them for therapy.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8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applied </a:t>
            </a:r>
            <a:r>
              <a:rPr lang="en-US" b="1" dirty="0"/>
              <a:t>LDA topic modeling</a:t>
            </a:r>
            <a:r>
              <a:rPr lang="en-US" dirty="0"/>
              <a:t> to the differential GRN between </a:t>
            </a:r>
            <a:r>
              <a:rPr lang="en-US" i="1" dirty="0"/>
              <a:t>AsPC1 Gln/Arg vs. control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Each topic groups transcription factors that co-regulate similar target genes.</a:t>
            </a:r>
            <a:br>
              <a:rPr lang="en-US" dirty="0"/>
            </a:br>
            <a:r>
              <a:rPr lang="en-US" dirty="0"/>
              <a:t>We see distinct biological programs emerging —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EMT and developmental factors</a:t>
            </a:r>
            <a:r>
              <a:rPr lang="en-US" dirty="0"/>
              <a:t> driving plasticity (red box),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Nuclear receptors</a:t>
            </a:r>
            <a:r>
              <a:rPr lang="en-US" dirty="0"/>
              <a:t> mediating lipid and hormone signaling (green),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ATF4- and NRF2-linked stress pathways</a:t>
            </a:r>
            <a:r>
              <a:rPr lang="en-US" dirty="0"/>
              <a:t> under amino-acid deprivation (purple),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Cell-cycle and chromatin factors</a:t>
            </a:r>
            <a:r>
              <a:rPr lang="en-US" dirty="0"/>
              <a:t> showing activation under stress (blue).</a:t>
            </a:r>
            <a:br>
              <a:rPr lang="en-US" dirty="0"/>
            </a:br>
            <a:r>
              <a:rPr lang="en-US" dirty="0"/>
              <a:t>Together, these topics reveal coordinated regulatory modules underlying nutrient-specific transcriptional responses.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ER (Endoplasmic Reticulum)</a:t>
            </a:r>
            <a:r>
              <a:rPr lang="en-US" dirty="0"/>
              <a:t> is where proteins are folded and processed.</a:t>
            </a:r>
            <a:br>
              <a:rPr lang="en-US" dirty="0"/>
            </a:br>
            <a:r>
              <a:rPr lang="en-US" dirty="0"/>
              <a:t>When cells are under stress — like nutrient deprivation — misfolded proteins accumulate, triggering the </a:t>
            </a:r>
            <a:r>
              <a:rPr lang="en-US" b="1" dirty="0"/>
              <a:t>Unfolded Protein Response (UPR)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UPR</a:t>
            </a:r>
            <a:r>
              <a:rPr lang="en-US" dirty="0"/>
              <a:t> (mainly regulated by </a:t>
            </a:r>
            <a:r>
              <a:rPr lang="en-US" b="1" dirty="0"/>
              <a:t>ATF4, XBP1, DDIT3/CHOP</a:t>
            </a:r>
            <a:r>
              <a:rPr lang="en-US" dirty="0"/>
              <a:t>) helps restore protein-folding balance or, if stress persists, drives apoptosis.</a:t>
            </a:r>
          </a:p>
          <a:p>
            <a:r>
              <a:rPr lang="en-US" dirty="0"/>
              <a:t>ER-UPR refers to the cell’s stress-response pathway that maintains protein-folding homeostasis under nutrient or oxidative stress.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242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we applied </a:t>
            </a:r>
            <a:r>
              <a:rPr lang="en-US" b="1" dirty="0"/>
              <a:t>LDA topic modeling</a:t>
            </a:r>
            <a:r>
              <a:rPr lang="en-US" dirty="0"/>
              <a:t> to the differential GRN between </a:t>
            </a:r>
            <a:r>
              <a:rPr lang="en-US" i="1" dirty="0"/>
              <a:t>AsPC1 Gln/Arg vs. control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Each topic groups transcription factors that co-regulate similar target genes.</a:t>
            </a:r>
            <a:br>
              <a:rPr lang="en-US" dirty="0"/>
            </a:br>
            <a:r>
              <a:rPr lang="en-US" dirty="0"/>
              <a:t>We see distinct biological programs emerging —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EMT and developmental factors</a:t>
            </a:r>
            <a:r>
              <a:rPr lang="en-US" dirty="0"/>
              <a:t> driving plasticity (red box),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Nuclear receptors</a:t>
            </a:r>
            <a:r>
              <a:rPr lang="en-US" dirty="0"/>
              <a:t> mediating lipid and hormone signaling (green),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ATF4- and NRF2-linked stress pathways</a:t>
            </a:r>
            <a:r>
              <a:rPr lang="en-US" dirty="0"/>
              <a:t> under amino-acid deprivation (purple),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• </a:t>
            </a:r>
            <a:r>
              <a:rPr lang="en-US" b="1" dirty="0"/>
              <a:t>Cell-cycle and chromatin factors</a:t>
            </a:r>
            <a:r>
              <a:rPr lang="en-US" dirty="0"/>
              <a:t> showing activation under stress (blue).</a:t>
            </a:r>
            <a:br>
              <a:rPr lang="en-US" dirty="0"/>
            </a:br>
            <a:r>
              <a:rPr lang="en-US" dirty="0"/>
              <a:t>Together, these topics reveal coordinated regulatory modules underlying nutrient-specific transcriptional responses.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ER (Endoplasmic Reticulum)</a:t>
            </a:r>
            <a:r>
              <a:rPr lang="en-US" dirty="0"/>
              <a:t> is where proteins are folded and processed.</a:t>
            </a:r>
            <a:br>
              <a:rPr lang="en-US" dirty="0"/>
            </a:br>
            <a:r>
              <a:rPr lang="en-US" dirty="0"/>
              <a:t>When cells are under stress — like nutrient deprivation — misfolded proteins accumulate, triggering the </a:t>
            </a:r>
            <a:r>
              <a:rPr lang="en-US" b="1" dirty="0"/>
              <a:t>Unfolded Protein Response (UPR)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UPR</a:t>
            </a:r>
            <a:r>
              <a:rPr lang="en-US" dirty="0"/>
              <a:t> (mainly regulated by </a:t>
            </a:r>
            <a:r>
              <a:rPr lang="en-US" b="1" dirty="0"/>
              <a:t>ATF4, XBP1, DDIT3/CHOP</a:t>
            </a:r>
            <a:r>
              <a:rPr lang="en-US" dirty="0"/>
              <a:t>) helps restore protein-folding balance or, if stress persists, drives apoptosis.</a:t>
            </a:r>
          </a:p>
          <a:p>
            <a:r>
              <a:rPr lang="en-US" dirty="0"/>
              <a:t>ER-UPR refers to the cell’s stress-response pathway that maintains protein-folding homeostasis under nutrient or oxidative stress.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8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1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file:///C:/Users/Workstation/Box/Yaoxiang/presentations/20251103-supp-files/AsPC1_Gln.Arg_vs_AsPC1_Ctrl_delta_links_filtered_lda_K20_topic-19_rank-07_subnetwork_delta.html</a:t>
            </a:r>
          </a:p>
          <a:p>
            <a:endParaRPr lang="en-US" dirty="0"/>
          </a:p>
          <a:p>
            <a:r>
              <a:rPr lang="en-US" b="1" dirty="0"/>
              <a:t>AsPC1 Gln/Arg deprivation</a:t>
            </a:r>
            <a:r>
              <a:rPr lang="en-US" dirty="0"/>
              <a:t>, Topic 19 captures a strong </a:t>
            </a:r>
            <a:r>
              <a:rPr lang="en-US" b="1" dirty="0"/>
              <a:t>developmental and EMT-like network</a:t>
            </a:r>
            <a:r>
              <a:rPr lang="en-US" dirty="0"/>
              <a:t>, centered on </a:t>
            </a:r>
            <a:r>
              <a:rPr lang="en-US" b="1" dirty="0"/>
              <a:t>FOXC1, FOXL1, and HNF4A</a:t>
            </a:r>
            <a:r>
              <a:rPr lang="en-US" dirty="0"/>
              <a:t>, together with </a:t>
            </a:r>
            <a:r>
              <a:rPr lang="en-US" b="1" dirty="0"/>
              <a:t>HOX-family and RARG</a:t>
            </a:r>
            <a:r>
              <a:rPr lang="en-US" dirty="0"/>
              <a:t> nodes. These TFs are known for controlling epithelial differentiation and plasticity, showing activation of cell-state remodeling under amino-acid stress.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98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file:///C:/Users/Workstation/Box/Yaoxiang/presentations/20251103-supp-files/AsPC1_Glc_vs_AsPC1_Ctrl_delta_links_filtered_lda_K20_topic-9_rank-06_subnetwork_delta.html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AsPC1 Glucose deprivation</a:t>
            </a:r>
            <a:r>
              <a:rPr lang="en-US" dirty="0"/>
              <a:t>, Topic 9 highlights a </a:t>
            </a:r>
            <a:r>
              <a:rPr lang="en-US" b="1" dirty="0"/>
              <a:t>metabolic-regulatory network</a:t>
            </a:r>
            <a:r>
              <a:rPr lang="en-US" dirty="0"/>
              <a:t>, driven by </a:t>
            </a:r>
            <a:r>
              <a:rPr lang="en-US" b="1" dirty="0"/>
              <a:t>EHF, SREBF1/2, and HNF4A</a:t>
            </a:r>
            <a:r>
              <a:rPr lang="en-US" dirty="0"/>
              <a:t>, coupled with chromatin regulators such as </a:t>
            </a:r>
            <a:r>
              <a:rPr lang="en-US" b="1" dirty="0"/>
              <a:t>ZBTB7A and CREB3L4</a:t>
            </a:r>
            <a:r>
              <a:rPr lang="en-US" dirty="0"/>
              <a:t>. This reflects adaptive reprogramming of lipid and redox metabolism during glucose stress.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Together, these Δ-networks show that different nutrient stresses activate distinct TF modules — one more developmental (EMT-like) and one more metabolic (ER/lipid response) — consistent with the topic model’s ability to separate underlying regulatory themes.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65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same way search engines find pages that are </a:t>
            </a:r>
            <a:r>
              <a:rPr lang="en-US" i="1" dirty="0"/>
              <a:t>good directories</a:t>
            </a:r>
            <a:r>
              <a:rPr lang="en-US" dirty="0"/>
              <a:t> (hubs) and </a:t>
            </a:r>
            <a:r>
              <a:rPr lang="en-US" i="1" dirty="0"/>
              <a:t>good content sources</a:t>
            </a:r>
            <a:r>
              <a:rPr lang="en-US" dirty="0"/>
              <a:t> (authorities), we use the HITS logic on our regulatory network to find TFs that act as </a:t>
            </a:r>
            <a:r>
              <a:rPr lang="en-US" i="1" dirty="0"/>
              <a:t>broad regulators</a:t>
            </a:r>
            <a:r>
              <a:rPr lang="en-US" dirty="0"/>
              <a:t> (hubs) feeding into many well-regulated target modules (authorities). Those TFs with high hub scores are our top candidates for essential regulators in PDAC under nutrient stress.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62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identifying the transcription factor hubs from the differential GRN analysis, we visualize each hub’s local network — in this case, </a:t>
            </a:r>
            <a:r>
              <a:rPr lang="en-US" b="1" dirty="0"/>
              <a:t>ZNF148</a:t>
            </a:r>
            <a:r>
              <a:rPr lang="en-US" dirty="0"/>
              <a:t> and </a:t>
            </a:r>
            <a:r>
              <a:rPr lang="en-US" b="1" dirty="0"/>
              <a:t>ZNF281</a:t>
            </a:r>
            <a:r>
              <a:rPr lang="en-US" dirty="0"/>
              <a:t> under methionine/cysteine stress in Panc1 cells.</a:t>
            </a:r>
            <a:br>
              <a:rPr lang="en-US" dirty="0"/>
            </a:br>
            <a:r>
              <a:rPr lang="en-US" dirty="0"/>
              <a:t>Each node here represents a </a:t>
            </a:r>
            <a:r>
              <a:rPr lang="en-US" b="1" dirty="0"/>
              <a:t>gene</a:t>
            </a:r>
            <a:r>
              <a:rPr lang="en-US" dirty="0"/>
              <a:t>, and each edge represents a </a:t>
            </a:r>
            <a:r>
              <a:rPr lang="en-US" b="1" dirty="0"/>
              <a:t>regulatory connection (TF → gene)</a:t>
            </a:r>
            <a:r>
              <a:rPr lang="en-US" dirty="0"/>
              <a:t> whose strength changes between stress and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 edges/nodes</a:t>
            </a:r>
            <a:r>
              <a:rPr lang="en-US" dirty="0"/>
              <a:t> indicate gained activation under stress, while </a:t>
            </a:r>
            <a:r>
              <a:rPr lang="en-US" b="1" dirty="0"/>
              <a:t>blue</a:t>
            </a:r>
            <a:r>
              <a:rPr lang="en-US" dirty="0"/>
              <a:t> indicate loss or repression.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Edge width</a:t>
            </a:r>
            <a:r>
              <a:rPr lang="en-US" dirty="0"/>
              <a:t> reflects the strength of regulatory change (</a:t>
            </a:r>
            <a:r>
              <a:rPr lang="en-US" dirty="0" err="1"/>
              <a:t>Δlink</a:t>
            </a:r>
            <a:r>
              <a:rPr lang="en-US" dirty="0"/>
              <a:t> score).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Boxed TFs</a:t>
            </a:r>
            <a:r>
              <a:rPr lang="en-US" dirty="0"/>
              <a:t> show key regulators, with fill color showing RNA expression change.</a:t>
            </a:r>
            <a:br>
              <a:rPr lang="en-US" dirty="0"/>
            </a:br>
            <a:r>
              <a:rPr lang="en-US" dirty="0"/>
              <a:t>We can see that </a:t>
            </a:r>
            <a:r>
              <a:rPr lang="en-US" b="1" dirty="0"/>
              <a:t>ZNF281 and ZNF148 form a co-regulatory hub</a:t>
            </a:r>
            <a:r>
              <a:rPr lang="en-US" dirty="0"/>
              <a:t> with shared targets and links to other developmental and stress-related TFs (like HOX, SOX, NR2F, ATF6).</a:t>
            </a:r>
            <a:br>
              <a:rPr lang="en-US" dirty="0"/>
            </a:br>
            <a:r>
              <a:rPr lang="en-US" dirty="0"/>
              <a:t>Together, these hubs illustrate how nutrient stress reconfigures transcriptional control around specific TFs.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5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identifying the transcription factor hubs from the differential GRN analysis, we visualize each hub’s local network — in this case, </a:t>
            </a:r>
            <a:r>
              <a:rPr lang="en-US" b="1" dirty="0"/>
              <a:t>ZNF148</a:t>
            </a:r>
            <a:r>
              <a:rPr lang="en-US" dirty="0"/>
              <a:t> and </a:t>
            </a:r>
            <a:r>
              <a:rPr lang="en-US" b="1" dirty="0"/>
              <a:t>ZNF281</a:t>
            </a:r>
            <a:r>
              <a:rPr lang="en-US" dirty="0"/>
              <a:t> under methionine/cysteine stress in Panc1 cells.</a:t>
            </a:r>
            <a:br>
              <a:rPr lang="en-US" dirty="0"/>
            </a:br>
            <a:r>
              <a:rPr lang="en-US" dirty="0"/>
              <a:t>Each node here represents a </a:t>
            </a:r>
            <a:r>
              <a:rPr lang="en-US" b="1" dirty="0"/>
              <a:t>gene</a:t>
            </a:r>
            <a:r>
              <a:rPr lang="en-US" dirty="0"/>
              <a:t>, and each edge represents a </a:t>
            </a:r>
            <a:r>
              <a:rPr lang="en-US" b="1" dirty="0"/>
              <a:t>regulatory connection (TF → gene)</a:t>
            </a:r>
            <a:r>
              <a:rPr lang="en-US" dirty="0"/>
              <a:t> whose strength changes between stress and control.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 edges/nodes</a:t>
            </a:r>
            <a:r>
              <a:rPr lang="en-US" dirty="0"/>
              <a:t> indicate gained activation under stress, while </a:t>
            </a:r>
            <a:r>
              <a:rPr lang="en-US" b="1" dirty="0"/>
              <a:t>blue</a:t>
            </a:r>
            <a:r>
              <a:rPr lang="en-US" dirty="0"/>
              <a:t> indicate loss or repression.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Edge width</a:t>
            </a:r>
            <a:r>
              <a:rPr lang="en-US" dirty="0"/>
              <a:t> reflects the strength of regulatory change (</a:t>
            </a:r>
            <a:r>
              <a:rPr lang="en-US" dirty="0" err="1"/>
              <a:t>Δlink</a:t>
            </a:r>
            <a:r>
              <a:rPr lang="en-US" dirty="0"/>
              <a:t> score).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Boxed TFs</a:t>
            </a:r>
            <a:r>
              <a:rPr lang="en-US" dirty="0"/>
              <a:t> show key regulators, with fill color showing RNA expression change.</a:t>
            </a:r>
            <a:br>
              <a:rPr lang="en-US" dirty="0"/>
            </a:br>
            <a:r>
              <a:rPr lang="en-US" dirty="0"/>
              <a:t>We can see that </a:t>
            </a:r>
            <a:r>
              <a:rPr lang="en-US" b="1" dirty="0"/>
              <a:t>ZNF281 and ZNF148 form a co-regulatory hub</a:t>
            </a:r>
            <a:r>
              <a:rPr lang="en-US" dirty="0"/>
              <a:t> with shared targets and links to other developmental and stress-related TFs (like HOX, SOX, NR2F, ATF6).</a:t>
            </a:r>
            <a:br>
              <a:rPr lang="en-US" dirty="0"/>
            </a:br>
            <a:r>
              <a:rPr lang="en-US" dirty="0"/>
              <a:t>Together, these hubs illustrate how nutrient stress reconfigures transcriptional control around specific TFs.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63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summarizes TF-regulon activity.</a:t>
            </a:r>
            <a:br>
              <a:rPr lang="en-US" dirty="0"/>
            </a:br>
            <a:r>
              <a:rPr lang="en-US" dirty="0"/>
              <a:t>On the X-axis, we have the </a:t>
            </a:r>
            <a:r>
              <a:rPr lang="en-US" i="1" dirty="0"/>
              <a:t>signed sum of differential link scores</a:t>
            </a:r>
            <a:r>
              <a:rPr lang="en-US" dirty="0"/>
              <a:t> — showing whether a TF gains or loses regulatory connections under Gln/Arg stress compared to control.</a:t>
            </a:r>
            <a:br>
              <a:rPr lang="en-US" dirty="0"/>
            </a:br>
            <a:r>
              <a:rPr lang="en-US" dirty="0"/>
              <a:t>The Y-axis shows the </a:t>
            </a:r>
            <a:r>
              <a:rPr lang="en-US" i="1" dirty="0"/>
              <a:t>number of differential links</a:t>
            </a:r>
            <a:r>
              <a:rPr lang="en-US" dirty="0"/>
              <a:t> per TF, reflecting how broad that change is.</a:t>
            </a:r>
            <a:br>
              <a:rPr lang="en-US" dirty="0"/>
            </a:br>
            <a:r>
              <a:rPr lang="en-US" dirty="0"/>
              <a:t>Bubble size represents overall TF expression, and color shows log2 fold-change — red for upregulated, blue for down.”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80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AsPC1_Gln.Arg_lighting_lenient_EPCAM.LGALS2.LGALS3.LGALS4.VIL1_jaspar2024_regulated_genes_1.5_delta_link_1 | </a:t>
            </a:r>
            <a:r>
              <a:rPr lang="el-GR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Δ-</a:t>
            </a:r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09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Cells near blood vessels are well-oxygenated, while those farther in become hypoxic. </a:t>
            </a:r>
          </a:p>
          <a:p>
            <a:r>
              <a:rPr lang="en-US" dirty="0"/>
              <a:t>In the hypoxic core the cells produce and export a lot of lactate; cells near vessels import that lactate and burn it. </a:t>
            </a:r>
          </a:p>
          <a:p>
            <a:r>
              <a:rPr lang="en-US" dirty="0"/>
              <a:t>This creates distinct metabolic zones which also map to different cell states—core cells tend to be more mesenchymal and invasive, edge cells more epithelial.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2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HPAFII_Gln.Arg_lighting_lenient_LGALS3.LGALS4.VIL1.VILL.KRT8.KRT18_jaspar2024_regulated_genes_2_delta_link_1 | </a:t>
            </a:r>
            <a:r>
              <a:rPr lang="el-GR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Δ-</a:t>
            </a:r>
            <a:r>
              <a:rPr lang="en-US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46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predicted TF–target pathway enrichments that are shared across multiple nutrient stresses.</a:t>
            </a:r>
            <a:br>
              <a:rPr lang="en-US" dirty="0"/>
            </a:br>
            <a:r>
              <a:rPr lang="en-US" dirty="0"/>
              <a:t>We see consistent activation of stress-responsive regulators like </a:t>
            </a:r>
            <a:r>
              <a:rPr lang="en-US" b="1" dirty="0"/>
              <a:t>JUN</a:t>
            </a:r>
            <a:r>
              <a:rPr lang="en-US" dirty="0"/>
              <a:t> and </a:t>
            </a:r>
            <a:r>
              <a:rPr lang="en-US" b="1" dirty="0"/>
              <a:t>PPARA</a:t>
            </a:r>
            <a:r>
              <a:rPr lang="en-US" dirty="0"/>
              <a:t>, both linked to metabolic and inflammatory signaling.</a:t>
            </a:r>
            <a:br>
              <a:rPr lang="en-US" dirty="0"/>
            </a:br>
            <a:r>
              <a:rPr lang="en-US" b="1" dirty="0"/>
              <a:t>ZNF563</a:t>
            </a:r>
            <a:r>
              <a:rPr lang="en-US" dirty="0"/>
              <a:t> and </a:t>
            </a:r>
            <a:r>
              <a:rPr lang="en-US" b="1" dirty="0"/>
              <a:t>ZNF566</a:t>
            </a:r>
            <a:r>
              <a:rPr lang="en-US" dirty="0"/>
              <a:t> show broad involvement in transcriptional and chromatin regulation — suggesting general stress-induced remodeling of gene expression machinery.</a:t>
            </a:r>
            <a:br>
              <a:rPr lang="en-US" dirty="0"/>
            </a:br>
            <a:r>
              <a:rPr lang="en-US" dirty="0"/>
              <a:t>Together, these TFs represent conserved stress-response hubs across nutrient conditions.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64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I’d like to first thank Professor Yi, my mentor, for her guidance, patience, and continuous support throughout this project.</a:t>
            </a:r>
            <a:br>
              <a:rPr lang="en-US" b="0" dirty="0"/>
            </a:br>
            <a:r>
              <a:rPr lang="en-US" b="0" dirty="0"/>
              <a:t>I also want to sincerely thank all of my committee members — Dr. Amri, Dr. Edwards, Dr. Nair, and Dr. Suter — for their time, insights, and valuable feedback that helped shape this work.</a:t>
            </a:r>
            <a:br>
              <a:rPr lang="en-US" b="0" dirty="0"/>
            </a:br>
            <a:r>
              <a:rPr lang="en-US" b="0" dirty="0"/>
              <a:t>And finally, a big thank you to all the Yi Lab members for their help, discussions, and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36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35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96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11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42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012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44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treated the epithelial/classical line HPAFII under various nutrient-stress conditions</a:t>
            </a:r>
          </a:p>
          <a:p>
            <a:r>
              <a:rPr lang="en-US" dirty="0"/>
              <a:t>Stress conditions like Met/</a:t>
            </a:r>
            <a:r>
              <a:rPr lang="en-US" dirty="0" err="1"/>
              <a:t>Cys</a:t>
            </a:r>
            <a:r>
              <a:rPr lang="en-US" dirty="0"/>
              <a:t> deprivation or zero glucose pushed cells toward a </a:t>
            </a:r>
            <a:r>
              <a:rPr lang="en-US" b="1" dirty="0"/>
              <a:t>mesenchymal-like/basal</a:t>
            </a:r>
            <a:r>
              <a:rPr lang="en-US" dirty="0"/>
              <a:t> marker pattern, similar to the effect of TGF‑β treatment; serum-reduction alone partly reversed this (middle-bottom vs TGF-β alone, bottom-left).</a:t>
            </a:r>
          </a:p>
          <a:p>
            <a:r>
              <a:rPr lang="en-US" dirty="0"/>
              <a:t>western blots, we see that under Met/</a:t>
            </a:r>
            <a:r>
              <a:rPr lang="en-US" dirty="0" err="1"/>
              <a:t>Cys</a:t>
            </a:r>
            <a:r>
              <a:rPr lang="en-US" dirty="0"/>
              <a:t> or no-glucose, classical markers drop while basal/EMT markers rise — but this shift is </a:t>
            </a:r>
            <a:r>
              <a:rPr lang="en-US" b="1" dirty="0"/>
              <a:t>not</a:t>
            </a:r>
            <a:r>
              <a:rPr lang="en-US" dirty="0"/>
              <a:t> seen under low serum alone.</a:t>
            </a:r>
          </a:p>
          <a:p>
            <a:r>
              <a:rPr lang="en-US" dirty="0"/>
              <a:t>Together, these data show nutrient stress can drive lineage/state changes (classical → basal) in PDAC cells, and we will use this framework to map the downstream epigenetic and transcriptomic programs.</a:t>
            </a:r>
          </a:p>
          <a:p>
            <a:r>
              <a:rPr lang="en-US" dirty="0"/>
              <a:t>We RNA-seq on HPAFII showing via the 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315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7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8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same way search engines find pages that are </a:t>
            </a:r>
            <a:r>
              <a:rPr lang="en-US" i="1" dirty="0"/>
              <a:t>good directories</a:t>
            </a:r>
            <a:r>
              <a:rPr lang="en-US" dirty="0"/>
              <a:t> (hubs) and </a:t>
            </a:r>
            <a:r>
              <a:rPr lang="en-US" i="1" dirty="0"/>
              <a:t>good content sources</a:t>
            </a:r>
            <a:r>
              <a:rPr lang="en-US" dirty="0"/>
              <a:t> (authorities), we use the HITS logic on our regulatory network to find TFs that act as </a:t>
            </a:r>
            <a:r>
              <a:rPr lang="en-US" i="1" dirty="0"/>
              <a:t>broad regulators</a:t>
            </a:r>
            <a:r>
              <a:rPr lang="en-US" dirty="0"/>
              <a:t> (hubs) feeding into many well-regulated target modules (authorities). Those TFs with high hub scores are our top candidates for essential regulators in PDAC under nutrient stress.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35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expanded our model to three PDAC cell lines (HPAFII = classical, AsPC1 = intermediate, PANC1 = basal) under multiple nutrient-stress conditions.</a:t>
            </a:r>
          </a:p>
          <a:p>
            <a:r>
              <a:rPr lang="en-US" dirty="0"/>
              <a:t>The heatmap (left) shows how each stress condition aligns with classical vs basal marker patterns, defining “lineage-specific nutrient-stress signatures.”</a:t>
            </a:r>
          </a:p>
          <a:p>
            <a:r>
              <a:rPr lang="en-US" dirty="0"/>
              <a:t>The western blots confirm lineage plasticity across cell lines using classical. Basal markers</a:t>
            </a:r>
          </a:p>
          <a:p>
            <a:r>
              <a:rPr lang="en-US" dirty="0"/>
              <a:t>On the right, spatial transcriptomics data from primary and metastatic human PDAC samples show that those same nutrient-stress signature scores localize to distinct tumor regions </a:t>
            </a:r>
          </a:p>
          <a:p>
            <a:r>
              <a:rPr lang="en-US" dirty="0"/>
              <a:t>linking nutrient micro-environment, lineage state and tumor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53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ATAC-seq uses the Tn5 transposase to cut and tag </a:t>
            </a:r>
            <a:r>
              <a:rPr lang="en-US" b="1" dirty="0"/>
              <a:t>open chromatin regions</a:t>
            </a:r>
            <a:r>
              <a:rPr lang="en-US" dirty="0"/>
              <a:t> for sequencing, revealing where DNA is accessible</a:t>
            </a:r>
          </a:p>
          <a:p>
            <a:r>
              <a:rPr lang="en-US" dirty="0"/>
              <a:t>Open (accessible) regions often correspond to </a:t>
            </a:r>
            <a:r>
              <a:rPr lang="en-US" b="1" dirty="0"/>
              <a:t>active regulatory elements</a:t>
            </a:r>
            <a:r>
              <a:rPr lang="en-US" dirty="0"/>
              <a:t> — enhancers, promoters, and TF-binding sites</a:t>
            </a:r>
          </a:p>
          <a:p>
            <a:r>
              <a:rPr lang="en-US" dirty="0"/>
              <a:t>We will apply ATAC-seq across the three PDAC cell lines under all nutrient-stress conditions to map epigenomic changes (chromatin accessibility) linked to lineage and stress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36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aggregated footprint plots show the behavior of three TF motifs (e.g., HNF4A — classical; ZNF281 — intermediate; FOS/JUN — basal/EMT) across Full medium vs nutrient-stress (0.4% FBS, 6% Met/</a:t>
            </a:r>
            <a:r>
              <a:rPr lang="en-US" dirty="0" err="1"/>
              <a:t>Cys</a:t>
            </a:r>
            <a:r>
              <a:rPr lang="en-US" dirty="0"/>
              <a:t>, 0% glucose) in the ASPC1 and PANC1 cell lines.</a:t>
            </a:r>
          </a:p>
          <a:p>
            <a:r>
              <a:rPr lang="en-US" dirty="0"/>
              <a:t>Under Full medium, the footprint curves show deeper central dips (strong protection at motif center) for classical TFs in ASPC1, consistent with classical-identity binding.</a:t>
            </a:r>
          </a:p>
          <a:p>
            <a:r>
              <a:rPr lang="en-US" dirty="0"/>
              <a:t>Under Met/</a:t>
            </a:r>
            <a:r>
              <a:rPr lang="en-US" dirty="0" err="1"/>
              <a:t>Cys</a:t>
            </a:r>
            <a:r>
              <a:rPr lang="en-US" dirty="0"/>
              <a:t> deprivation or 0% glucose, the footprint depth for the classical TF motif declines, while the basal/EMT motif (FOS/JUN) shows increased amplitude in PANC1 — implying a switch of TF binding activity from classical to basal </a:t>
            </a:r>
            <a:r>
              <a:rPr lang="en-US" dirty="0" err="1"/>
              <a:t>programmes</a:t>
            </a:r>
            <a:r>
              <a:rPr lang="en-US" dirty="0"/>
              <a:t> under nutrient stress.</a:t>
            </a:r>
          </a:p>
          <a:p>
            <a:r>
              <a:rPr lang="en-US" dirty="0"/>
              <a:t>This data supports our model: nutrient stress remodels chromatin accessibility and TF binding footprints in a lineage‐state‐specific manner, enabling us to link nutrient conditions → TF footprint dynamics → lineage transition.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0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left, the heatmap shows matched RNA-seq (gene expression) and ATAC-seq (chromatin accessibility) across our three PDAC cell lines under nutrient-stress conditions.</a:t>
            </a:r>
          </a:p>
          <a:p>
            <a:r>
              <a:rPr lang="en-US" dirty="0"/>
              <a:t>The RNA and ATAC patterns cluster by both cell line (HPAFII, AsPC1, PANC1) and stress type (BCAA, serum, </a:t>
            </a:r>
            <a:r>
              <a:rPr lang="en-US" dirty="0" err="1"/>
              <a:t>Glc</a:t>
            </a:r>
            <a:r>
              <a:rPr lang="en-US" dirty="0"/>
              <a:t>, Gln/Arg, Lys, Met/</a:t>
            </a:r>
            <a:r>
              <a:rPr lang="en-US" dirty="0" err="1"/>
              <a:t>Cys</a:t>
            </a:r>
            <a:r>
              <a:rPr lang="en-US" dirty="0"/>
              <a:t>, Trp); this implies coordinated transcriptional + epigenomic changes.</a:t>
            </a:r>
          </a:p>
          <a:p>
            <a:r>
              <a:rPr lang="en-US" dirty="0"/>
              <a:t>On the right, we show how we will </a:t>
            </a:r>
            <a:r>
              <a:rPr lang="en-US" b="1" dirty="0"/>
              <a:t>jointly </a:t>
            </a:r>
            <a:r>
              <a:rPr lang="en-US" b="1" dirty="0" err="1"/>
              <a:t>analyse</a:t>
            </a:r>
            <a:r>
              <a:rPr lang="en-US" dirty="0"/>
              <a:t> these data layers (expression + accessibility) to map how nutrient stress drives lineage state changes via regulatory network </a:t>
            </a:r>
            <a:r>
              <a:rPr lang="en-US" dirty="0" err="1"/>
              <a:t>remodelling</a:t>
            </a:r>
            <a:r>
              <a:rPr lang="en-US" dirty="0"/>
              <a:t>.</a:t>
            </a:r>
          </a:p>
          <a:p>
            <a:r>
              <a:rPr lang="en-US" dirty="0"/>
              <a:t>Aim: integrate RNA-seq + ATAC-seq to identify TFs, enhancers and chromatin states underlying lineage plasticity and nutrient-stress response in PDAC.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42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developed </a:t>
            </a:r>
            <a:r>
              <a:rPr lang="en-US" b="1" dirty="0"/>
              <a:t>Episcope</a:t>
            </a:r>
            <a:r>
              <a:rPr lang="en-US" dirty="0"/>
              <a:t>, a tool that integrates </a:t>
            </a:r>
            <a:r>
              <a:rPr lang="en-US" b="1" dirty="0"/>
              <a:t>paired RNA-seq and ATAC-seq</a:t>
            </a:r>
            <a:r>
              <a:rPr lang="en-US" dirty="0"/>
              <a:t> data to reconstruct </a:t>
            </a:r>
            <a:r>
              <a:rPr lang="en-US" b="1" dirty="0"/>
              <a:t>gene regulatory networks (GRNs)</a:t>
            </a:r>
            <a:r>
              <a:rPr lang="en-US" dirty="0"/>
              <a:t>.</a:t>
            </a:r>
          </a:p>
          <a:p>
            <a:r>
              <a:rPr lang="en-US" dirty="0"/>
              <a:t>In the first step, we perform </a:t>
            </a:r>
            <a:r>
              <a:rPr lang="en-US" b="1" dirty="0"/>
              <a:t>footprinting</a:t>
            </a:r>
            <a:r>
              <a:rPr lang="en-US" dirty="0"/>
              <a:t> — using ATAC-seq to locate transcription factor (TF) binding sites based on where the transposase cannot cut. We map these footprints through </a:t>
            </a:r>
            <a:r>
              <a:rPr lang="en-US" b="1" dirty="0"/>
              <a:t>TF binding site (TFBS) databases</a:t>
            </a:r>
            <a:r>
              <a:rPr lang="en-US" dirty="0"/>
              <a:t>, such as </a:t>
            </a:r>
            <a:r>
              <a:rPr lang="en-US" b="1" dirty="0"/>
              <a:t>JASPAR</a:t>
            </a:r>
            <a:r>
              <a:rPr lang="en-US" dirty="0"/>
              <a:t> and </a:t>
            </a:r>
            <a:r>
              <a:rPr lang="en-US" b="1" dirty="0"/>
              <a:t>HOCOMOCO</a:t>
            </a:r>
            <a:r>
              <a:rPr lang="en-US" dirty="0"/>
              <a:t>, shown on the right.</a:t>
            </a:r>
            <a:br>
              <a:rPr lang="en-US" dirty="0"/>
            </a:br>
            <a:r>
              <a:rPr lang="en-US" dirty="0"/>
              <a:t>Each motif represents a </a:t>
            </a:r>
            <a:r>
              <a:rPr lang="en-US" b="1" dirty="0"/>
              <a:t>DNA sequence pattern</a:t>
            </a:r>
            <a:r>
              <a:rPr lang="en-US" dirty="0"/>
              <a:t> recognized by a TF. You can see that some motifs look very similar — for example, members of the same TF family share nearly identical patterns. When analyzed individually, that’s fine, but when we merge data across samples and conditions, these similar motifs create </a:t>
            </a:r>
            <a:r>
              <a:rPr lang="en-US" b="1" dirty="0"/>
              <a:t>redundant footprints</a:t>
            </a:r>
            <a:r>
              <a:rPr lang="en-US" dirty="0"/>
              <a:t>, effectively </a:t>
            </a:r>
            <a:r>
              <a:rPr lang="en-US" b="1" dirty="0"/>
              <a:t>over-counting</a:t>
            </a:r>
            <a:r>
              <a:rPr lang="en-US" dirty="0"/>
              <a:t> the same regulatory regions and introducing </a:t>
            </a:r>
            <a:r>
              <a:rPr lang="en-US" b="1" dirty="0"/>
              <a:t>noise</a:t>
            </a:r>
            <a:r>
              <a:rPr lang="en-US" dirty="0"/>
              <a:t>.</a:t>
            </a:r>
          </a:p>
          <a:p>
            <a:r>
              <a:rPr lang="en-US" dirty="0"/>
              <a:t>To fix this, we built a </a:t>
            </a:r>
            <a:r>
              <a:rPr lang="en-US" b="1" dirty="0"/>
              <a:t>data-driven footprint alignment and correction algorithm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Technically, the algorithm: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Reads footprint </a:t>
            </a:r>
            <a:r>
              <a:rPr lang="en-US" b="1" dirty="0"/>
              <a:t>score</a:t>
            </a:r>
            <a:r>
              <a:rPr lang="en-US" dirty="0"/>
              <a:t>, </a:t>
            </a:r>
            <a:r>
              <a:rPr lang="en-US" b="1" dirty="0"/>
              <a:t>bound</a:t>
            </a:r>
            <a:r>
              <a:rPr lang="en-US" dirty="0"/>
              <a:t>, and </a:t>
            </a:r>
            <a:r>
              <a:rPr lang="en-US" b="1" dirty="0"/>
              <a:t>annotation</a:t>
            </a:r>
            <a:r>
              <a:rPr lang="en-US" dirty="0"/>
              <a:t> tables for every motif.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Parses genomic coordinates and computes a </a:t>
            </a:r>
            <a:r>
              <a:rPr lang="en-US" b="1" dirty="0"/>
              <a:t>midpoint</a:t>
            </a:r>
            <a:r>
              <a:rPr lang="en-US" dirty="0"/>
              <a:t> for each footprint.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Groups footprints that lie within a small tolerance (e.g., ±10 bp) and show </a:t>
            </a:r>
            <a:r>
              <a:rPr lang="en-US" b="1" dirty="0"/>
              <a:t>highly similar score patterns</a:t>
            </a:r>
            <a:r>
              <a:rPr lang="en-US" dirty="0"/>
              <a:t> (≥ 80% match across samples).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Merges those redundant signals into unified </a:t>
            </a:r>
            <a:r>
              <a:rPr lang="en-US" b="1" dirty="0"/>
              <a:t>aligned footprints</a:t>
            </a:r>
            <a:r>
              <a:rPr lang="en-US" dirty="0"/>
              <a:t> tied to a single ATAC peak.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footprint-to-peak mapping is </a:t>
            </a:r>
            <a:r>
              <a:rPr lang="en-US" b="1" dirty="0"/>
              <a:t>one-to-one</a:t>
            </a:r>
            <a:r>
              <a:rPr lang="en-US" dirty="0"/>
              <a:t>, reducing tens of millions of raw footprints down to ~1.5 million high-confidence regulatory sites.</a:t>
            </a:r>
          </a:p>
          <a:p>
            <a:r>
              <a:rPr lang="en-US" dirty="0"/>
              <a:t>This alignment step removes duplication across similar motifs and conditions, giving us a cleaner, more biologically meaningful basis to link footprints to gene expression in the next GRN-building stage.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55490-8523-4DDF-90A8-901421D93A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BC4A-8E0A-9B45-BF5A-AFC20B599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4102" y="663547"/>
            <a:ext cx="10063795" cy="1980568"/>
          </a:xfrm>
        </p:spPr>
        <p:txBody>
          <a:bodyPr anchor="b">
            <a:normAutofit/>
          </a:bodyPr>
          <a:lstStyle>
            <a:lvl1pPr algn="ctr">
              <a:lnSpc>
                <a:spcPts val="52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E0A54-9ADB-D640-9615-E27E0622C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4103" y="2736190"/>
            <a:ext cx="10063794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2" descr="Looking Back: Milestones of Lombardi's First 50 Years - Lombardi  Comprehensive Cancer Center">
            <a:extLst>
              <a:ext uri="{FF2B5EF4-FFF2-40B4-BE49-F238E27FC236}">
                <a16:creationId xmlns:a16="http://schemas.microsoft.com/office/drawing/2014/main" id="{936509B7-7852-41C5-BD84-32F14CF43D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3"/>
          <a:stretch/>
        </p:blipFill>
        <p:spPr bwMode="auto">
          <a:xfrm>
            <a:off x="4633334" y="4666272"/>
            <a:ext cx="135103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847A00-DC8E-4AA6-BDAC-49D9C60E8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980" b="17428"/>
          <a:stretch/>
        </p:blipFill>
        <p:spPr>
          <a:xfrm>
            <a:off x="5984364" y="4483392"/>
            <a:ext cx="157430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6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970D-337F-AB49-B75B-94281480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4B32-9EC2-5644-BD57-2C65D10C6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8"/>
            <a:ext cx="10515600" cy="4567808"/>
          </a:xfr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rgbClr val="041E42"/>
                </a:solidFill>
              </a:defRPr>
            </a:lvl1pPr>
            <a:lvl2pPr>
              <a:lnSpc>
                <a:spcPct val="100000"/>
              </a:lnSpc>
              <a:defRPr>
                <a:solidFill>
                  <a:srgbClr val="041E42"/>
                </a:solidFill>
              </a:defRPr>
            </a:lvl2pPr>
            <a:lvl3pPr>
              <a:lnSpc>
                <a:spcPct val="100000"/>
              </a:lnSpc>
              <a:defRPr sz="2000">
                <a:solidFill>
                  <a:srgbClr val="041E42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041E42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041E4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2079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1017B-F880-224E-B694-CF6E9DF3D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0218"/>
            <a:ext cx="10515600" cy="2227800"/>
          </a:xfrm>
        </p:spPr>
        <p:txBody>
          <a:bodyPr anchor="b">
            <a:normAutofit/>
          </a:bodyPr>
          <a:lstStyle>
            <a:lvl1pPr algn="r">
              <a:lnSpc>
                <a:spcPts val="5200"/>
              </a:lnSpc>
              <a:defRPr sz="4800">
                <a:solidFill>
                  <a:srgbClr val="041E4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B5A2D-00DB-6146-A469-7038296D8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615006"/>
            <a:ext cx="10515600" cy="2400339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398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2C6BB-C248-6041-B60D-C8465B51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B23F-0506-9249-92AF-1F7508F6A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80160"/>
            <a:ext cx="5181600" cy="46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CEB4-12BF-ED46-A0C8-AC26674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80160"/>
            <a:ext cx="5181600" cy="46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179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D5FD-D391-DB4C-9A1B-FCA92F20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476"/>
            <a:ext cx="10515600" cy="662642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4D8C-BD89-D44E-8529-B35701F52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119" y="1069397"/>
            <a:ext cx="5157787" cy="582121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2709D-7803-314F-B6C7-0C3A9820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119" y="1651519"/>
            <a:ext cx="5157787" cy="37650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871AC-8511-9B4F-AF17-BBAEEB568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531" y="1069397"/>
            <a:ext cx="5183188" cy="582121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1829C8-0483-0D46-A446-125C5F2D3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531" y="1651519"/>
            <a:ext cx="5183188" cy="37650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4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487C-49A3-F842-9AEA-434B10C0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106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Header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61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5E7828-38B0-4122-BCC0-24AB7127E4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19659" y="2277395"/>
            <a:ext cx="3352682" cy="1754571"/>
          </a:xfrm>
          <a:prstGeom prst="rect">
            <a:avLst/>
          </a:prstGeom>
        </p:spPr>
      </p:pic>
      <p:pic>
        <p:nvPicPr>
          <p:cNvPr id="3074" name="Picture 2" descr="Looking Back: Milestones of Lombardi's First 50 Years - Lombardi  Comprehensive Cancer Center">
            <a:extLst>
              <a:ext uri="{FF2B5EF4-FFF2-40B4-BE49-F238E27FC236}">
                <a16:creationId xmlns:a16="http://schemas.microsoft.com/office/drawing/2014/main" id="{D24CF4EF-0B29-4675-8B19-CAE0792F8A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653" y="4031966"/>
            <a:ext cx="1416694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64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91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619CF-7D0A-4A41-86CE-82E5152E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43"/>
            <a:ext cx="10515601" cy="620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8AC78-4442-444B-AE3B-5C9AFABA2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527"/>
            <a:ext cx="10515601" cy="5153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3FC31C-0490-094C-8BC1-586A0B90CABB}"/>
              </a:ext>
            </a:extLst>
          </p:cNvPr>
          <p:cNvSpPr/>
          <p:nvPr userDrawn="1"/>
        </p:nvSpPr>
        <p:spPr>
          <a:xfrm>
            <a:off x="-1" y="-10414"/>
            <a:ext cx="12191999" cy="223139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7" rIns="91433" bIns="45717"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0582CD-9AD6-9A48-A58F-C2D7ABBFE45D}"/>
              </a:ext>
            </a:extLst>
          </p:cNvPr>
          <p:cNvCxnSpPr>
            <a:cxnSpLocks/>
          </p:cNvCxnSpPr>
          <p:nvPr userDrawn="1"/>
        </p:nvCxnSpPr>
        <p:spPr>
          <a:xfrm>
            <a:off x="0" y="6304480"/>
            <a:ext cx="1219199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oking Back: Milestones of Lombardi's First 50 Years - Lombardi  Comprehensive Cancer Center">
            <a:extLst>
              <a:ext uri="{FF2B5EF4-FFF2-40B4-BE49-F238E27FC236}">
                <a16:creationId xmlns:a16="http://schemas.microsoft.com/office/drawing/2014/main" id="{03D28330-BA7D-4506-9CC7-B6ACEDCB659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93"/>
          <a:stretch/>
        </p:blipFill>
        <p:spPr bwMode="auto">
          <a:xfrm>
            <a:off x="838200" y="6492240"/>
            <a:ext cx="135103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B920F7-2DFE-405C-8368-105D3F1BD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15980" b="17428"/>
          <a:stretch/>
        </p:blipFill>
        <p:spPr>
          <a:xfrm>
            <a:off x="2189230" y="6309360"/>
            <a:ext cx="1574303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70" r:id="rId9"/>
  </p:sldLayoutIdLst>
  <p:txStyles>
    <p:titleStyle>
      <a:lvl1pPr algn="l" defTabSz="914400" rtl="0" eaLnBrk="1" latinLnBrk="0" hangingPunct="1">
        <a:lnSpc>
          <a:spcPts val="3600"/>
        </a:lnSpc>
        <a:spcBef>
          <a:spcPct val="0"/>
        </a:spcBef>
        <a:buNone/>
        <a:defRPr sz="3200" b="1" kern="1200" spc="0" baseline="0">
          <a:solidFill>
            <a:srgbClr val="041E42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2"/>
        </a:buClr>
        <a:buSzPct val="100000"/>
        <a:buFont typeface="Wingdings" pitchFamily="2" charset="2"/>
        <a:buChar char="§"/>
        <a:defRPr sz="2200" kern="1200" spc="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bg1">
            <a:lumMod val="65000"/>
          </a:schemeClr>
        </a:buClr>
        <a:buFont typeface="Wingdings" pitchFamily="2" charset="2"/>
        <a:buChar char="§"/>
        <a:defRPr sz="2200" kern="1200" spc="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0" baseline="0">
          <a:solidFill>
            <a:schemeClr val="tx1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14.png"/><Relationship Id="rId12" Type="http://schemas.openxmlformats.org/officeDocument/2006/relationships/image" Target="../media/image86.png"/><Relationship Id="rId2" Type="http://schemas.openxmlformats.org/officeDocument/2006/relationships/image" Target="../media/image8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5" Type="http://schemas.openxmlformats.org/officeDocument/2006/relationships/image" Target="../media/image33.png"/><Relationship Id="rId10" Type="http://schemas.openxmlformats.org/officeDocument/2006/relationships/image" Target="../media/image17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s://github.com/oncologylab/episcope" TargetMode="External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8E66-FC23-472F-AFEC-E847E1340F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Integrative ATAC–RNA Modeling of Gene Regulatory Networks Using episcope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525BB-C945-4681-A0B4-D70E7037CF6D}"/>
              </a:ext>
            </a:extLst>
          </p:cNvPr>
          <p:cNvSpPr txBox="1"/>
          <p:nvPr/>
        </p:nvSpPr>
        <p:spPr>
          <a:xfrm>
            <a:off x="5910263" y="3244334"/>
            <a:ext cx="5217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Name: Yaoxiang Li	Advisor: Chunling Yi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55579-FF93-4FF6-88CD-BFF660A15D6C}"/>
              </a:ext>
            </a:extLst>
          </p:cNvPr>
          <p:cNvSpPr txBox="1"/>
          <p:nvPr/>
        </p:nvSpPr>
        <p:spPr>
          <a:xfrm>
            <a:off x="7180011" y="4213885"/>
            <a:ext cx="394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Data: 11/03/2025</a:t>
            </a:r>
          </a:p>
        </p:txBody>
      </p:sp>
    </p:spTree>
    <p:extLst>
      <p:ext uri="{BB962C8B-B14F-4D97-AF65-F5344CB8AC3E}">
        <p14:creationId xmlns:p14="http://schemas.microsoft.com/office/powerpoint/2010/main" val="149001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CF99-9FF3-9B43-8378-7CE914D6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TFBS within ATAC peak: chr20:2132736-2132955 (n TFBS shown = 34, merged clusters = 15)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740D6E-603A-F0BF-E05B-C4ED28AC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58" y="1750544"/>
            <a:ext cx="6433285" cy="41104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C4A835-1705-350B-1A36-0735C23B2014}"/>
              </a:ext>
            </a:extLst>
          </p:cNvPr>
          <p:cNvSpPr txBox="1"/>
          <p:nvPr/>
        </p:nvSpPr>
        <p:spPr>
          <a:xfrm>
            <a:off x="3841727" y="6341024"/>
            <a:ext cx="6099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Helvetica" pitchFamily="2" charset="0"/>
              </a:rPr>
              <a:t>region = ATAC peak; segments = TFBS intervals; dots = TFBS midpoints. Top = merged clusters (auto−stacked across rows to reduce crowding).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823C5-6274-F507-33AD-482BA4F48B0A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71639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8D7C-8454-1F4D-F4B7-8C5B57D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Assigning Transcription Factors to individual Footprints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C8732EC-44F3-C93D-B8E4-C9260E84EB67}"/>
              </a:ext>
            </a:extLst>
          </p:cNvPr>
          <p:cNvCxnSpPr>
            <a:cxnSpLocks/>
          </p:cNvCxnSpPr>
          <p:nvPr/>
        </p:nvCxnSpPr>
        <p:spPr>
          <a:xfrm>
            <a:off x="6803190" y="4282241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6194FDE-CC81-4C25-321F-7CE6BAF7AEDC}"/>
              </a:ext>
            </a:extLst>
          </p:cNvPr>
          <p:cNvSpPr/>
          <p:nvPr/>
        </p:nvSpPr>
        <p:spPr>
          <a:xfrm>
            <a:off x="6873697" y="4180486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F06E4E87-1E2A-4070-1146-2DCEADC703BC}"/>
              </a:ext>
            </a:extLst>
          </p:cNvPr>
          <p:cNvCxnSpPr>
            <a:cxnSpLocks/>
          </p:cNvCxnSpPr>
          <p:nvPr/>
        </p:nvCxnSpPr>
        <p:spPr>
          <a:xfrm flipV="1">
            <a:off x="6856840" y="4101406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A4BA9411-FDF9-4664-0EB3-B6F15245ECDC}"/>
              </a:ext>
            </a:extLst>
          </p:cNvPr>
          <p:cNvSpPr txBox="1"/>
          <p:nvPr/>
        </p:nvSpPr>
        <p:spPr>
          <a:xfrm>
            <a:off x="7452688" y="318005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RNA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4DA35C47-F035-8A44-D5AD-441441AA6AD9}"/>
              </a:ext>
            </a:extLst>
          </p:cNvPr>
          <p:cNvCxnSpPr>
            <a:cxnSpLocks/>
          </p:cNvCxnSpPr>
          <p:nvPr/>
        </p:nvCxnSpPr>
        <p:spPr>
          <a:xfrm rot="8100000">
            <a:off x="7368386" y="3805751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5C379A2-FD2C-0869-F6D2-8F4076DC14B5}"/>
              </a:ext>
            </a:extLst>
          </p:cNvPr>
          <p:cNvSpPr/>
          <p:nvPr/>
        </p:nvSpPr>
        <p:spPr>
          <a:xfrm>
            <a:off x="7807711" y="3427376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77B74A5A-C966-A4C2-1715-73A9098E0334}"/>
              </a:ext>
            </a:extLst>
          </p:cNvPr>
          <p:cNvSpPr/>
          <p:nvPr/>
        </p:nvSpPr>
        <p:spPr>
          <a:xfrm>
            <a:off x="7742094" y="3533210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2D19869-EAF0-0DA3-B7CF-F23A73343481}"/>
              </a:ext>
            </a:extLst>
          </p:cNvPr>
          <p:cNvSpPr/>
          <p:nvPr/>
        </p:nvSpPr>
        <p:spPr>
          <a:xfrm>
            <a:off x="7774902" y="3480293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7418A249-9B17-C94C-886A-2E3D4D10175F}"/>
              </a:ext>
            </a:extLst>
          </p:cNvPr>
          <p:cNvSpPr/>
          <p:nvPr/>
        </p:nvSpPr>
        <p:spPr>
          <a:xfrm>
            <a:off x="7709286" y="3586126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08B5C30-6CDC-2BE8-BFD3-B6C8641F4B01}"/>
              </a:ext>
            </a:extLst>
          </p:cNvPr>
          <p:cNvCxnSpPr>
            <a:cxnSpLocks/>
          </p:cNvCxnSpPr>
          <p:nvPr/>
        </p:nvCxnSpPr>
        <p:spPr>
          <a:xfrm>
            <a:off x="7020082" y="4052209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10A5CB5-73BA-B5CB-F402-140F9DA45977}"/>
              </a:ext>
            </a:extLst>
          </p:cNvPr>
          <p:cNvSpPr/>
          <p:nvPr/>
        </p:nvSpPr>
        <p:spPr>
          <a:xfrm>
            <a:off x="7090589" y="3950454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6CA8B6B6-45E0-9B51-DD1F-B5F106D1C628}"/>
              </a:ext>
            </a:extLst>
          </p:cNvPr>
          <p:cNvCxnSpPr>
            <a:cxnSpLocks/>
          </p:cNvCxnSpPr>
          <p:nvPr/>
        </p:nvCxnSpPr>
        <p:spPr>
          <a:xfrm flipV="1">
            <a:off x="7073732" y="3871374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5132720-350E-F471-3069-4E14D0DC8675}"/>
              </a:ext>
            </a:extLst>
          </p:cNvPr>
          <p:cNvCxnSpPr>
            <a:cxnSpLocks/>
          </p:cNvCxnSpPr>
          <p:nvPr/>
        </p:nvCxnSpPr>
        <p:spPr>
          <a:xfrm>
            <a:off x="7300417" y="3687881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CBB35B0B-E660-4CAA-3A07-4CD06CDA6C7A}"/>
              </a:ext>
            </a:extLst>
          </p:cNvPr>
          <p:cNvSpPr/>
          <p:nvPr/>
        </p:nvSpPr>
        <p:spPr>
          <a:xfrm>
            <a:off x="7370924" y="3586126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0550DF33-7CA1-B3C5-9B0B-02A21F28ECE7}"/>
              </a:ext>
            </a:extLst>
          </p:cNvPr>
          <p:cNvCxnSpPr>
            <a:cxnSpLocks/>
          </p:cNvCxnSpPr>
          <p:nvPr/>
        </p:nvCxnSpPr>
        <p:spPr>
          <a:xfrm flipV="1">
            <a:off x="7354067" y="3507046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05F1C977-1783-35E1-B249-5DAF15204674}"/>
              </a:ext>
            </a:extLst>
          </p:cNvPr>
          <p:cNvSpPr/>
          <p:nvPr/>
        </p:nvSpPr>
        <p:spPr>
          <a:xfrm>
            <a:off x="7452688" y="3931968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B75F57DA-E33C-B4C9-F90F-51B1798493FB}"/>
              </a:ext>
            </a:extLst>
          </p:cNvPr>
          <p:cNvSpPr/>
          <p:nvPr/>
        </p:nvSpPr>
        <p:spPr>
          <a:xfrm>
            <a:off x="7419880" y="3984884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579F46A9-C2F9-A3A9-6EE5-29F74976865E}"/>
              </a:ext>
            </a:extLst>
          </p:cNvPr>
          <p:cNvSpPr/>
          <p:nvPr/>
        </p:nvSpPr>
        <p:spPr>
          <a:xfrm>
            <a:off x="7238587" y="4183987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2158B30-EAF4-EAF8-0A3B-90351A62FFC4}"/>
              </a:ext>
            </a:extLst>
          </p:cNvPr>
          <p:cNvCxnSpPr>
            <a:cxnSpLocks/>
          </p:cNvCxnSpPr>
          <p:nvPr/>
        </p:nvCxnSpPr>
        <p:spPr>
          <a:xfrm>
            <a:off x="5758131" y="3853704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667275F-F8DA-0FF4-5DCD-C9A95DF715CE}"/>
              </a:ext>
            </a:extLst>
          </p:cNvPr>
          <p:cNvCxnSpPr>
            <a:cxnSpLocks/>
          </p:cNvCxnSpPr>
          <p:nvPr/>
        </p:nvCxnSpPr>
        <p:spPr>
          <a:xfrm>
            <a:off x="5811187" y="3654711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AEE7C7E-93F5-CEDD-B437-1966576F8A92}"/>
              </a:ext>
            </a:extLst>
          </p:cNvPr>
          <p:cNvCxnSpPr>
            <a:cxnSpLocks/>
          </p:cNvCxnSpPr>
          <p:nvPr/>
        </p:nvCxnSpPr>
        <p:spPr>
          <a:xfrm>
            <a:off x="5784659" y="3710194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26AC8D-E1C3-8501-16AA-436C5F61F497}"/>
              </a:ext>
            </a:extLst>
          </p:cNvPr>
          <p:cNvCxnSpPr>
            <a:cxnSpLocks/>
          </p:cNvCxnSpPr>
          <p:nvPr/>
        </p:nvCxnSpPr>
        <p:spPr>
          <a:xfrm>
            <a:off x="5864243" y="3845211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C0EC928-2123-80B5-E884-23ECF97CD670}"/>
              </a:ext>
            </a:extLst>
          </p:cNvPr>
          <p:cNvCxnSpPr>
            <a:cxnSpLocks/>
          </p:cNvCxnSpPr>
          <p:nvPr/>
        </p:nvCxnSpPr>
        <p:spPr>
          <a:xfrm>
            <a:off x="6049939" y="3853704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CC4884A-36B7-2A6F-9E44-D842593F85D4}"/>
              </a:ext>
            </a:extLst>
          </p:cNvPr>
          <p:cNvCxnSpPr>
            <a:cxnSpLocks/>
          </p:cNvCxnSpPr>
          <p:nvPr/>
        </p:nvCxnSpPr>
        <p:spPr>
          <a:xfrm>
            <a:off x="6102995" y="3801634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3D75FE00-4D68-16C2-F631-44B1CF69DA40}"/>
              </a:ext>
            </a:extLst>
          </p:cNvPr>
          <p:cNvCxnSpPr>
            <a:cxnSpLocks/>
          </p:cNvCxnSpPr>
          <p:nvPr/>
        </p:nvCxnSpPr>
        <p:spPr>
          <a:xfrm>
            <a:off x="5943827" y="3435874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8A4E7B0-5A46-4348-9EB8-812DA037FA32}"/>
              </a:ext>
            </a:extLst>
          </p:cNvPr>
          <p:cNvCxnSpPr>
            <a:cxnSpLocks/>
          </p:cNvCxnSpPr>
          <p:nvPr/>
        </p:nvCxnSpPr>
        <p:spPr>
          <a:xfrm>
            <a:off x="5970355" y="3405870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3F8BD8CD-78E9-E654-DD7B-D64459CF1EF4}"/>
              </a:ext>
            </a:extLst>
          </p:cNvPr>
          <p:cNvCxnSpPr>
            <a:cxnSpLocks/>
          </p:cNvCxnSpPr>
          <p:nvPr/>
        </p:nvCxnSpPr>
        <p:spPr>
          <a:xfrm>
            <a:off x="5996883" y="3574939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20E6EC8-4107-367E-DE6C-B9A1D66E579F}"/>
              </a:ext>
            </a:extLst>
          </p:cNvPr>
          <p:cNvCxnSpPr>
            <a:cxnSpLocks/>
          </p:cNvCxnSpPr>
          <p:nvPr/>
        </p:nvCxnSpPr>
        <p:spPr>
          <a:xfrm>
            <a:off x="6076467" y="3710194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C01BA0E8-CB83-B3A5-9185-ABAF419FC494}"/>
              </a:ext>
            </a:extLst>
          </p:cNvPr>
          <p:cNvCxnSpPr>
            <a:cxnSpLocks/>
          </p:cNvCxnSpPr>
          <p:nvPr/>
        </p:nvCxnSpPr>
        <p:spPr>
          <a:xfrm>
            <a:off x="6023411" y="3590417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CF893B5-4340-A104-0915-08A66882F91C}"/>
              </a:ext>
            </a:extLst>
          </p:cNvPr>
          <p:cNvCxnSpPr>
            <a:cxnSpLocks/>
          </p:cNvCxnSpPr>
          <p:nvPr/>
        </p:nvCxnSpPr>
        <p:spPr>
          <a:xfrm>
            <a:off x="5890771" y="3893074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612E038F-A285-3A14-1ED2-D1C937E456BE}"/>
              </a:ext>
            </a:extLst>
          </p:cNvPr>
          <p:cNvCxnSpPr>
            <a:cxnSpLocks/>
          </p:cNvCxnSpPr>
          <p:nvPr/>
        </p:nvCxnSpPr>
        <p:spPr>
          <a:xfrm>
            <a:off x="5837715" y="3772627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011511C-14CF-E2AF-83F2-8B13BA92C320}"/>
              </a:ext>
            </a:extLst>
          </p:cNvPr>
          <p:cNvCxnSpPr>
            <a:cxnSpLocks/>
          </p:cNvCxnSpPr>
          <p:nvPr/>
        </p:nvCxnSpPr>
        <p:spPr>
          <a:xfrm>
            <a:off x="5917299" y="3801634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55FBE1D-4BF8-2EFB-2236-92C3C78C134C}"/>
              </a:ext>
            </a:extLst>
          </p:cNvPr>
          <p:cNvCxnSpPr>
            <a:cxnSpLocks/>
          </p:cNvCxnSpPr>
          <p:nvPr/>
        </p:nvCxnSpPr>
        <p:spPr>
          <a:xfrm>
            <a:off x="6129523" y="3960582"/>
            <a:ext cx="0" cy="1153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3373C9D3-D0BB-4DD8-D4C3-B4BAE03C9C88}"/>
              </a:ext>
            </a:extLst>
          </p:cNvPr>
          <p:cNvCxnSpPr>
            <a:cxnSpLocks/>
          </p:cNvCxnSpPr>
          <p:nvPr/>
        </p:nvCxnSpPr>
        <p:spPr>
          <a:xfrm>
            <a:off x="5672815" y="4075954"/>
            <a:ext cx="530225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62DFDC1B-AC99-3736-FE56-B9EF7F9D42CD}"/>
              </a:ext>
            </a:extLst>
          </p:cNvPr>
          <p:cNvCxnSpPr>
            <a:cxnSpLocks/>
          </p:cNvCxnSpPr>
          <p:nvPr/>
        </p:nvCxnSpPr>
        <p:spPr>
          <a:xfrm>
            <a:off x="5728377" y="4075954"/>
            <a:ext cx="422275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19DA359B-7978-C1F5-CB53-F0F89BE08046}"/>
              </a:ext>
            </a:extLst>
          </p:cNvPr>
          <p:cNvSpPr txBox="1"/>
          <p:nvPr/>
        </p:nvSpPr>
        <p:spPr>
          <a:xfrm>
            <a:off x="5328022" y="3972250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58A506-A2ED-7C14-0D07-BDA6C39CE0C1}"/>
              </a:ext>
            </a:extLst>
          </p:cNvPr>
          <p:cNvSpPr/>
          <p:nvPr/>
        </p:nvSpPr>
        <p:spPr>
          <a:xfrm>
            <a:off x="5849117" y="3325386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3F9579-427E-76C4-1045-4D543F213921}"/>
              </a:ext>
            </a:extLst>
          </p:cNvPr>
          <p:cNvCxnSpPr>
            <a:cxnSpLocks/>
          </p:cNvCxnSpPr>
          <p:nvPr/>
        </p:nvCxnSpPr>
        <p:spPr>
          <a:xfrm>
            <a:off x="4464175" y="3897636"/>
            <a:ext cx="0" cy="19809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01F2EC3-3D39-FE31-9707-03B6545D9849}"/>
              </a:ext>
            </a:extLst>
          </p:cNvPr>
          <p:cNvCxnSpPr>
            <a:cxnSpLocks/>
          </p:cNvCxnSpPr>
          <p:nvPr/>
        </p:nvCxnSpPr>
        <p:spPr>
          <a:xfrm>
            <a:off x="4517231" y="3674484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719081FA-4393-906E-C4A8-AC089098DAEF}"/>
              </a:ext>
            </a:extLst>
          </p:cNvPr>
          <p:cNvCxnSpPr>
            <a:cxnSpLocks/>
          </p:cNvCxnSpPr>
          <p:nvPr/>
        </p:nvCxnSpPr>
        <p:spPr>
          <a:xfrm>
            <a:off x="4490703" y="3873477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8316379D-D1B8-501B-5864-981E3001AADB}"/>
              </a:ext>
            </a:extLst>
          </p:cNvPr>
          <p:cNvCxnSpPr>
            <a:cxnSpLocks/>
          </p:cNvCxnSpPr>
          <p:nvPr/>
        </p:nvCxnSpPr>
        <p:spPr>
          <a:xfrm>
            <a:off x="4437647" y="3939855"/>
            <a:ext cx="0" cy="1558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09F32D0-E09F-2520-69A2-741FDEFA6296}"/>
              </a:ext>
            </a:extLst>
          </p:cNvPr>
          <p:cNvCxnSpPr>
            <a:cxnSpLocks/>
          </p:cNvCxnSpPr>
          <p:nvPr/>
        </p:nvCxnSpPr>
        <p:spPr>
          <a:xfrm>
            <a:off x="4570287" y="3839312"/>
            <a:ext cx="0" cy="2564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7FA9C1FD-A6CA-EC1A-36F5-20E3C91E2F9E}"/>
              </a:ext>
            </a:extLst>
          </p:cNvPr>
          <p:cNvCxnSpPr>
            <a:cxnSpLocks/>
          </p:cNvCxnSpPr>
          <p:nvPr/>
        </p:nvCxnSpPr>
        <p:spPr>
          <a:xfrm>
            <a:off x="4755983" y="3873477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53DD5823-BC1A-4D15-E07B-BA230D1744EC}"/>
              </a:ext>
            </a:extLst>
          </p:cNvPr>
          <p:cNvCxnSpPr>
            <a:cxnSpLocks/>
          </p:cNvCxnSpPr>
          <p:nvPr/>
        </p:nvCxnSpPr>
        <p:spPr>
          <a:xfrm>
            <a:off x="4809039" y="3821407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64158E07-2135-9896-95D5-496DD1F2C4E4}"/>
              </a:ext>
            </a:extLst>
          </p:cNvPr>
          <p:cNvCxnSpPr>
            <a:cxnSpLocks/>
          </p:cNvCxnSpPr>
          <p:nvPr/>
        </p:nvCxnSpPr>
        <p:spPr>
          <a:xfrm>
            <a:off x="4649871" y="3455647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4236446-ADBA-D698-99AC-F9935843B276}"/>
              </a:ext>
            </a:extLst>
          </p:cNvPr>
          <p:cNvCxnSpPr>
            <a:cxnSpLocks/>
          </p:cNvCxnSpPr>
          <p:nvPr/>
        </p:nvCxnSpPr>
        <p:spPr>
          <a:xfrm>
            <a:off x="4676399" y="3425643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9ED318A-4F04-F69B-D28F-5F200DCF4300}"/>
              </a:ext>
            </a:extLst>
          </p:cNvPr>
          <p:cNvCxnSpPr>
            <a:cxnSpLocks/>
          </p:cNvCxnSpPr>
          <p:nvPr/>
        </p:nvCxnSpPr>
        <p:spPr>
          <a:xfrm>
            <a:off x="4702927" y="3594712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8597D46-F918-6DAE-1731-E70217BB049F}"/>
              </a:ext>
            </a:extLst>
          </p:cNvPr>
          <p:cNvCxnSpPr>
            <a:cxnSpLocks/>
          </p:cNvCxnSpPr>
          <p:nvPr/>
        </p:nvCxnSpPr>
        <p:spPr>
          <a:xfrm>
            <a:off x="4782511" y="3729967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503E1CB-11E7-9C58-5BC4-535E6D7FBA7D}"/>
              </a:ext>
            </a:extLst>
          </p:cNvPr>
          <p:cNvCxnSpPr>
            <a:cxnSpLocks/>
          </p:cNvCxnSpPr>
          <p:nvPr/>
        </p:nvCxnSpPr>
        <p:spPr>
          <a:xfrm>
            <a:off x="4729455" y="3610190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CE35CCE-6C8C-BAC1-EBA0-F291C9BEE56B}"/>
              </a:ext>
            </a:extLst>
          </p:cNvPr>
          <p:cNvCxnSpPr>
            <a:cxnSpLocks/>
          </p:cNvCxnSpPr>
          <p:nvPr/>
        </p:nvCxnSpPr>
        <p:spPr>
          <a:xfrm>
            <a:off x="4596815" y="3873477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CF7C74A4-D563-7758-0B96-AD2C48C38505}"/>
              </a:ext>
            </a:extLst>
          </p:cNvPr>
          <p:cNvCxnSpPr>
            <a:cxnSpLocks/>
          </p:cNvCxnSpPr>
          <p:nvPr/>
        </p:nvCxnSpPr>
        <p:spPr>
          <a:xfrm>
            <a:off x="4543759" y="3792400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62120164-822B-7642-950C-B7CF1B4F0A3E}"/>
              </a:ext>
            </a:extLst>
          </p:cNvPr>
          <p:cNvCxnSpPr>
            <a:cxnSpLocks/>
          </p:cNvCxnSpPr>
          <p:nvPr/>
        </p:nvCxnSpPr>
        <p:spPr>
          <a:xfrm>
            <a:off x="4623343" y="3729967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6171A036-21F5-7E16-F8DE-4D2553BC3F89}"/>
              </a:ext>
            </a:extLst>
          </p:cNvPr>
          <p:cNvCxnSpPr>
            <a:cxnSpLocks/>
          </p:cNvCxnSpPr>
          <p:nvPr/>
        </p:nvCxnSpPr>
        <p:spPr>
          <a:xfrm>
            <a:off x="4835567" y="3821407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1EE097A1-CBEF-FC32-30D7-F89BDA459200}"/>
              </a:ext>
            </a:extLst>
          </p:cNvPr>
          <p:cNvCxnSpPr>
            <a:cxnSpLocks/>
          </p:cNvCxnSpPr>
          <p:nvPr/>
        </p:nvCxnSpPr>
        <p:spPr>
          <a:xfrm>
            <a:off x="4315512" y="4095727"/>
            <a:ext cx="629051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BC7515B0-6F62-2480-6849-38693B764750}"/>
              </a:ext>
            </a:extLst>
          </p:cNvPr>
          <p:cNvCxnSpPr>
            <a:cxnSpLocks/>
          </p:cNvCxnSpPr>
          <p:nvPr/>
        </p:nvCxnSpPr>
        <p:spPr>
          <a:xfrm flipV="1">
            <a:off x="4368568" y="4095727"/>
            <a:ext cx="493527" cy="1012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F547FF4-D7EC-A2FC-7E49-888433E51B36}"/>
              </a:ext>
            </a:extLst>
          </p:cNvPr>
          <p:cNvCxnSpPr>
            <a:cxnSpLocks/>
          </p:cNvCxnSpPr>
          <p:nvPr/>
        </p:nvCxnSpPr>
        <p:spPr>
          <a:xfrm>
            <a:off x="3159179" y="3667202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C6886F26-3A2D-D332-6068-8884B49AAA2F}"/>
              </a:ext>
            </a:extLst>
          </p:cNvPr>
          <p:cNvCxnSpPr>
            <a:cxnSpLocks/>
          </p:cNvCxnSpPr>
          <p:nvPr/>
        </p:nvCxnSpPr>
        <p:spPr>
          <a:xfrm>
            <a:off x="3212235" y="3667202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8690E814-9D7D-6AD5-662E-28ECFD83E9FB}"/>
              </a:ext>
            </a:extLst>
          </p:cNvPr>
          <p:cNvCxnSpPr>
            <a:cxnSpLocks/>
          </p:cNvCxnSpPr>
          <p:nvPr/>
        </p:nvCxnSpPr>
        <p:spPr>
          <a:xfrm>
            <a:off x="3185707" y="3637014"/>
            <a:ext cx="0" cy="45143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D946415-6904-B3DD-4545-4E61F754CDBB}"/>
              </a:ext>
            </a:extLst>
          </p:cNvPr>
          <p:cNvCxnSpPr>
            <a:cxnSpLocks/>
          </p:cNvCxnSpPr>
          <p:nvPr/>
        </p:nvCxnSpPr>
        <p:spPr>
          <a:xfrm>
            <a:off x="3132651" y="3667202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D5799EC-EB4B-9A7F-6196-AAC0736D87E7}"/>
              </a:ext>
            </a:extLst>
          </p:cNvPr>
          <p:cNvCxnSpPr>
            <a:cxnSpLocks/>
          </p:cNvCxnSpPr>
          <p:nvPr/>
        </p:nvCxnSpPr>
        <p:spPr>
          <a:xfrm>
            <a:off x="3265291" y="3695355"/>
            <a:ext cx="0" cy="3930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7D322B6-F7D8-6E21-4C73-A1A25052E04F}"/>
              </a:ext>
            </a:extLst>
          </p:cNvPr>
          <p:cNvCxnSpPr>
            <a:cxnSpLocks/>
          </p:cNvCxnSpPr>
          <p:nvPr/>
        </p:nvCxnSpPr>
        <p:spPr>
          <a:xfrm>
            <a:off x="3450987" y="3667202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F4ED5E58-4554-C5FA-C83B-BD8EB24468C9}"/>
              </a:ext>
            </a:extLst>
          </p:cNvPr>
          <p:cNvCxnSpPr>
            <a:cxnSpLocks/>
          </p:cNvCxnSpPr>
          <p:nvPr/>
        </p:nvCxnSpPr>
        <p:spPr>
          <a:xfrm>
            <a:off x="3504043" y="3722685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0AE787F-C0C8-C250-9844-67F1D48E5D51}"/>
              </a:ext>
            </a:extLst>
          </p:cNvPr>
          <p:cNvCxnSpPr>
            <a:cxnSpLocks/>
          </p:cNvCxnSpPr>
          <p:nvPr/>
        </p:nvCxnSpPr>
        <p:spPr>
          <a:xfrm>
            <a:off x="3344875" y="3605692"/>
            <a:ext cx="0" cy="48275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36388243-8809-5575-4063-8F6F3103DADB}"/>
              </a:ext>
            </a:extLst>
          </p:cNvPr>
          <p:cNvCxnSpPr>
            <a:cxnSpLocks/>
          </p:cNvCxnSpPr>
          <p:nvPr/>
        </p:nvCxnSpPr>
        <p:spPr>
          <a:xfrm>
            <a:off x="3371403" y="3565380"/>
            <a:ext cx="0" cy="5230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EF6553CB-FCBC-DAE8-C51C-011FE50C581C}"/>
              </a:ext>
            </a:extLst>
          </p:cNvPr>
          <p:cNvCxnSpPr>
            <a:cxnSpLocks/>
          </p:cNvCxnSpPr>
          <p:nvPr/>
        </p:nvCxnSpPr>
        <p:spPr>
          <a:xfrm>
            <a:off x="3397931" y="3587430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EF2BBAE7-1035-4524-B46A-6E0B12542AFD}"/>
              </a:ext>
            </a:extLst>
          </p:cNvPr>
          <p:cNvCxnSpPr>
            <a:cxnSpLocks/>
          </p:cNvCxnSpPr>
          <p:nvPr/>
        </p:nvCxnSpPr>
        <p:spPr>
          <a:xfrm>
            <a:off x="3477515" y="3722685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930026DA-9AD8-ECE0-EF59-141E22FFBEF8}"/>
              </a:ext>
            </a:extLst>
          </p:cNvPr>
          <p:cNvCxnSpPr>
            <a:cxnSpLocks/>
          </p:cNvCxnSpPr>
          <p:nvPr/>
        </p:nvCxnSpPr>
        <p:spPr>
          <a:xfrm>
            <a:off x="3424459" y="3602908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8B5E1580-F099-6BFB-90AD-864767E87289}"/>
              </a:ext>
            </a:extLst>
          </p:cNvPr>
          <p:cNvCxnSpPr>
            <a:cxnSpLocks/>
          </p:cNvCxnSpPr>
          <p:nvPr/>
        </p:nvCxnSpPr>
        <p:spPr>
          <a:xfrm>
            <a:off x="3291819" y="3704880"/>
            <a:ext cx="0" cy="3835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D580F885-2891-E48A-3E1A-788DC9F5488E}"/>
              </a:ext>
            </a:extLst>
          </p:cNvPr>
          <p:cNvCxnSpPr>
            <a:cxnSpLocks/>
          </p:cNvCxnSpPr>
          <p:nvPr/>
        </p:nvCxnSpPr>
        <p:spPr>
          <a:xfrm>
            <a:off x="3238763" y="3695355"/>
            <a:ext cx="0" cy="3930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8725CD5-935E-23D9-CC18-2F848A12D570}"/>
              </a:ext>
            </a:extLst>
          </p:cNvPr>
          <p:cNvCxnSpPr>
            <a:cxnSpLocks/>
          </p:cNvCxnSpPr>
          <p:nvPr/>
        </p:nvCxnSpPr>
        <p:spPr>
          <a:xfrm>
            <a:off x="3318347" y="3722685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750E14CE-5ED2-4252-7804-111E7C6AF282}"/>
              </a:ext>
            </a:extLst>
          </p:cNvPr>
          <p:cNvCxnSpPr>
            <a:cxnSpLocks/>
          </p:cNvCxnSpPr>
          <p:nvPr/>
        </p:nvCxnSpPr>
        <p:spPr>
          <a:xfrm>
            <a:off x="3530571" y="3758458"/>
            <a:ext cx="0" cy="32998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F3D23B22-2A33-3B88-35D9-A981E99BE98C}"/>
              </a:ext>
            </a:extLst>
          </p:cNvPr>
          <p:cNvCxnSpPr>
            <a:cxnSpLocks/>
          </p:cNvCxnSpPr>
          <p:nvPr/>
        </p:nvCxnSpPr>
        <p:spPr>
          <a:xfrm>
            <a:off x="3557099" y="3768405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4E84975-05A6-8F13-5140-B971841DCB0F}"/>
              </a:ext>
            </a:extLst>
          </p:cNvPr>
          <p:cNvCxnSpPr>
            <a:cxnSpLocks/>
          </p:cNvCxnSpPr>
          <p:nvPr/>
        </p:nvCxnSpPr>
        <p:spPr>
          <a:xfrm>
            <a:off x="3031829" y="4088445"/>
            <a:ext cx="673933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314FC7B-C739-7B0D-176E-3C9B0E8EFCCA}"/>
              </a:ext>
            </a:extLst>
          </p:cNvPr>
          <p:cNvCxnSpPr>
            <a:cxnSpLocks/>
          </p:cNvCxnSpPr>
          <p:nvPr/>
        </p:nvCxnSpPr>
        <p:spPr>
          <a:xfrm>
            <a:off x="3069929" y="4088445"/>
            <a:ext cx="556249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B3BF38B3-E1D1-BE0D-C54B-1B5666784B0E}"/>
              </a:ext>
            </a:extLst>
          </p:cNvPr>
          <p:cNvSpPr/>
          <p:nvPr/>
        </p:nvSpPr>
        <p:spPr>
          <a:xfrm>
            <a:off x="3263514" y="3337877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60364CE-481E-5B5E-F9FF-9A557E4EF534}"/>
              </a:ext>
            </a:extLst>
          </p:cNvPr>
          <p:cNvCxnSpPr>
            <a:cxnSpLocks/>
          </p:cNvCxnSpPr>
          <p:nvPr/>
        </p:nvCxnSpPr>
        <p:spPr>
          <a:xfrm>
            <a:off x="8243254" y="4276833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Rectangle 470">
            <a:extLst>
              <a:ext uri="{FF2B5EF4-FFF2-40B4-BE49-F238E27FC236}">
                <a16:creationId xmlns:a16="http://schemas.microsoft.com/office/drawing/2014/main" id="{A6D7A578-4752-D9E5-D687-DF1F39946E30}"/>
              </a:ext>
            </a:extLst>
          </p:cNvPr>
          <p:cNvSpPr/>
          <p:nvPr/>
        </p:nvSpPr>
        <p:spPr>
          <a:xfrm>
            <a:off x="8313761" y="4175078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72" name="Connector: Elbow 471">
            <a:extLst>
              <a:ext uri="{FF2B5EF4-FFF2-40B4-BE49-F238E27FC236}">
                <a16:creationId xmlns:a16="http://schemas.microsoft.com/office/drawing/2014/main" id="{E2BE9E90-DF74-A1B2-B5CC-CBFED9EF6BAC}"/>
              </a:ext>
            </a:extLst>
          </p:cNvPr>
          <p:cNvCxnSpPr>
            <a:cxnSpLocks/>
          </p:cNvCxnSpPr>
          <p:nvPr/>
        </p:nvCxnSpPr>
        <p:spPr>
          <a:xfrm flipV="1">
            <a:off x="8296904" y="4095998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99222B7C-8D32-AAC1-F474-B3BE42C5591A}"/>
              </a:ext>
            </a:extLst>
          </p:cNvPr>
          <p:cNvSpPr txBox="1"/>
          <p:nvPr/>
        </p:nvSpPr>
        <p:spPr>
          <a:xfrm>
            <a:off x="9038617" y="3180052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RNA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7CF479DB-C99A-3C57-2CC9-CBE5FB4CD227}"/>
              </a:ext>
            </a:extLst>
          </p:cNvPr>
          <p:cNvCxnSpPr>
            <a:cxnSpLocks/>
          </p:cNvCxnSpPr>
          <p:nvPr/>
        </p:nvCxnSpPr>
        <p:spPr>
          <a:xfrm rot="8100000">
            <a:off x="8808450" y="3800343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Freeform: Shape 475">
            <a:extLst>
              <a:ext uri="{FF2B5EF4-FFF2-40B4-BE49-F238E27FC236}">
                <a16:creationId xmlns:a16="http://schemas.microsoft.com/office/drawing/2014/main" id="{E5FEE176-6232-2D9B-90A7-B5088E9E2E04}"/>
              </a:ext>
            </a:extLst>
          </p:cNvPr>
          <p:cNvSpPr/>
          <p:nvPr/>
        </p:nvSpPr>
        <p:spPr>
          <a:xfrm>
            <a:off x="9182158" y="3527802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5F940C34-473C-BAB3-67A5-967869999308}"/>
              </a:ext>
            </a:extLst>
          </p:cNvPr>
          <p:cNvSpPr/>
          <p:nvPr/>
        </p:nvSpPr>
        <p:spPr>
          <a:xfrm>
            <a:off x="9149350" y="3580718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FAC313-7820-33B9-3303-7913FD97A999}"/>
              </a:ext>
            </a:extLst>
          </p:cNvPr>
          <p:cNvCxnSpPr>
            <a:cxnSpLocks/>
          </p:cNvCxnSpPr>
          <p:nvPr/>
        </p:nvCxnSpPr>
        <p:spPr>
          <a:xfrm>
            <a:off x="8460146" y="4046801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5190031D-2657-CC6E-6F4B-5171EC280BDF}"/>
              </a:ext>
            </a:extLst>
          </p:cNvPr>
          <p:cNvSpPr/>
          <p:nvPr/>
        </p:nvSpPr>
        <p:spPr>
          <a:xfrm>
            <a:off x="8530653" y="3945046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81" name="Connector: Elbow 480">
            <a:extLst>
              <a:ext uri="{FF2B5EF4-FFF2-40B4-BE49-F238E27FC236}">
                <a16:creationId xmlns:a16="http://schemas.microsoft.com/office/drawing/2014/main" id="{A02EF4B3-12D9-A8B8-8DC9-BF95C9906AA4}"/>
              </a:ext>
            </a:extLst>
          </p:cNvPr>
          <p:cNvCxnSpPr>
            <a:cxnSpLocks/>
          </p:cNvCxnSpPr>
          <p:nvPr/>
        </p:nvCxnSpPr>
        <p:spPr>
          <a:xfrm flipV="1">
            <a:off x="8513796" y="3865966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CEC5B1B2-9820-1181-742B-1CA7FDCC6426}"/>
              </a:ext>
            </a:extLst>
          </p:cNvPr>
          <p:cNvCxnSpPr>
            <a:cxnSpLocks/>
          </p:cNvCxnSpPr>
          <p:nvPr/>
        </p:nvCxnSpPr>
        <p:spPr>
          <a:xfrm>
            <a:off x="8740481" y="3682473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Rectangle 482">
            <a:extLst>
              <a:ext uri="{FF2B5EF4-FFF2-40B4-BE49-F238E27FC236}">
                <a16:creationId xmlns:a16="http://schemas.microsoft.com/office/drawing/2014/main" id="{8A8EFD05-1834-3514-2897-6B709942CDD8}"/>
              </a:ext>
            </a:extLst>
          </p:cNvPr>
          <p:cNvSpPr/>
          <p:nvPr/>
        </p:nvSpPr>
        <p:spPr>
          <a:xfrm>
            <a:off x="8810988" y="3580718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2820C200-20AF-DE8C-1DF1-09722C763626}"/>
              </a:ext>
            </a:extLst>
          </p:cNvPr>
          <p:cNvCxnSpPr>
            <a:cxnSpLocks/>
          </p:cNvCxnSpPr>
          <p:nvPr/>
        </p:nvCxnSpPr>
        <p:spPr>
          <a:xfrm flipV="1">
            <a:off x="8794131" y="3501638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BFF1A7C4-4484-302F-FEB6-80367A3F173D}"/>
              </a:ext>
            </a:extLst>
          </p:cNvPr>
          <p:cNvSpPr/>
          <p:nvPr/>
        </p:nvSpPr>
        <p:spPr>
          <a:xfrm>
            <a:off x="8892752" y="3926560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0C70F687-2C55-8049-479F-FF567B719944}"/>
              </a:ext>
            </a:extLst>
          </p:cNvPr>
          <p:cNvSpPr/>
          <p:nvPr/>
        </p:nvSpPr>
        <p:spPr>
          <a:xfrm>
            <a:off x="8859944" y="3979476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DBE06036-3BCA-DF97-A624-259551BF3214}"/>
              </a:ext>
            </a:extLst>
          </p:cNvPr>
          <p:cNvSpPr/>
          <p:nvPr/>
        </p:nvSpPr>
        <p:spPr>
          <a:xfrm>
            <a:off x="8678651" y="4178579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C2F4D5E4-9958-E537-B295-96151281A4CC}"/>
              </a:ext>
            </a:extLst>
          </p:cNvPr>
          <p:cNvCxnSpPr>
            <a:cxnSpLocks/>
          </p:cNvCxnSpPr>
          <p:nvPr/>
        </p:nvCxnSpPr>
        <p:spPr>
          <a:xfrm rot="8100000">
            <a:off x="5189375" y="3814103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C6D30CEC-4174-7A12-5EA8-03A8BD1F0334}"/>
              </a:ext>
            </a:extLst>
          </p:cNvPr>
          <p:cNvSpPr txBox="1"/>
          <p:nvPr/>
        </p:nvSpPr>
        <p:spPr>
          <a:xfrm>
            <a:off x="5017719" y="4075106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2ED66DD0-34EE-CDEA-1CD7-67250F2941D4}"/>
              </a:ext>
            </a:extLst>
          </p:cNvPr>
          <p:cNvSpPr/>
          <p:nvPr/>
        </p:nvSpPr>
        <p:spPr>
          <a:xfrm>
            <a:off x="5856439" y="4144580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+++</a:t>
            </a:r>
          </a:p>
        </p:txBody>
      </p:sp>
      <p:sp>
        <p:nvSpPr>
          <p:cNvPr id="555" name="Freeform: Shape 554">
            <a:extLst>
              <a:ext uri="{FF2B5EF4-FFF2-40B4-BE49-F238E27FC236}">
                <a16:creationId xmlns:a16="http://schemas.microsoft.com/office/drawing/2014/main" id="{26EA96A8-C50A-383C-9F36-DCD653E40C21}"/>
              </a:ext>
            </a:extLst>
          </p:cNvPr>
          <p:cNvSpPr/>
          <p:nvPr/>
        </p:nvSpPr>
        <p:spPr>
          <a:xfrm rot="992799">
            <a:off x="4557489" y="4157730"/>
            <a:ext cx="3505494" cy="1235167"/>
          </a:xfrm>
          <a:custGeom>
            <a:avLst/>
            <a:gdLst>
              <a:gd name="connsiteX0" fmla="*/ 0 w 2472690"/>
              <a:gd name="connsiteY0" fmla="*/ 567690 h 685344"/>
              <a:gd name="connsiteX1" fmla="*/ 1371600 w 2472690"/>
              <a:gd name="connsiteY1" fmla="*/ 643890 h 685344"/>
              <a:gd name="connsiteX2" fmla="*/ 2472690 w 2472690"/>
              <a:gd name="connsiteY2" fmla="*/ 0 h 6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690" h="685344">
                <a:moveTo>
                  <a:pt x="0" y="567690"/>
                </a:moveTo>
                <a:cubicBezTo>
                  <a:pt x="479742" y="653097"/>
                  <a:pt x="959485" y="738505"/>
                  <a:pt x="1371600" y="643890"/>
                </a:cubicBezTo>
                <a:cubicBezTo>
                  <a:pt x="1783715" y="549275"/>
                  <a:pt x="2292985" y="127635"/>
                  <a:pt x="2472690" y="0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249CC1C0-2B05-6898-4FCF-8BEF9D3550A7}"/>
              </a:ext>
            </a:extLst>
          </p:cNvPr>
          <p:cNvSpPr/>
          <p:nvPr/>
        </p:nvSpPr>
        <p:spPr>
          <a:xfrm rot="900000">
            <a:off x="4747213" y="4458810"/>
            <a:ext cx="2259566" cy="561338"/>
          </a:xfrm>
          <a:custGeom>
            <a:avLst/>
            <a:gdLst>
              <a:gd name="connsiteX0" fmla="*/ 0 w 1085850"/>
              <a:gd name="connsiteY0" fmla="*/ 422910 h 499446"/>
              <a:gd name="connsiteX1" fmla="*/ 480060 w 1085850"/>
              <a:gd name="connsiteY1" fmla="*/ 499110 h 499446"/>
              <a:gd name="connsiteX2" fmla="*/ 872490 w 1085850"/>
              <a:gd name="connsiteY2" fmla="*/ 396240 h 499446"/>
              <a:gd name="connsiteX3" fmla="*/ 1085850 w 1085850"/>
              <a:gd name="connsiteY3" fmla="*/ 0 h 4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" h="499446">
                <a:moveTo>
                  <a:pt x="0" y="422910"/>
                </a:moveTo>
                <a:cubicBezTo>
                  <a:pt x="167322" y="463232"/>
                  <a:pt x="334645" y="503555"/>
                  <a:pt x="480060" y="499110"/>
                </a:cubicBezTo>
                <a:cubicBezTo>
                  <a:pt x="625475" y="494665"/>
                  <a:pt x="771525" y="479425"/>
                  <a:pt x="872490" y="396240"/>
                </a:cubicBezTo>
                <a:cubicBezTo>
                  <a:pt x="973455" y="313055"/>
                  <a:pt x="1044575" y="82550"/>
                  <a:pt x="108585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2B4915C0-9990-6000-CE87-D9E3B1DF7E6C}"/>
              </a:ext>
            </a:extLst>
          </p:cNvPr>
          <p:cNvSpPr txBox="1"/>
          <p:nvPr/>
        </p:nvSpPr>
        <p:spPr>
          <a:xfrm>
            <a:off x="6999073" y="1753420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R&gt;&gt;0; FDR &lt;0.05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6FB6D6F9-EBCC-3977-E9E0-22B6E2369391}"/>
              </a:ext>
            </a:extLst>
          </p:cNvPr>
          <p:cNvSpPr txBox="1"/>
          <p:nvPr/>
        </p:nvSpPr>
        <p:spPr>
          <a:xfrm>
            <a:off x="9182158" y="1749101"/>
            <a:ext cx="447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R~0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2B2F8-A628-36C2-3C6F-9EC72CF2783C}"/>
              </a:ext>
            </a:extLst>
          </p:cNvPr>
          <p:cNvSpPr txBox="1"/>
          <p:nvPr/>
        </p:nvSpPr>
        <p:spPr>
          <a:xfrm rot="18000000">
            <a:off x="6476980" y="3675066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628C6-D0BE-918C-0E61-17A870BDE3E1}"/>
              </a:ext>
            </a:extLst>
          </p:cNvPr>
          <p:cNvSpPr txBox="1"/>
          <p:nvPr/>
        </p:nvSpPr>
        <p:spPr>
          <a:xfrm rot="18000000">
            <a:off x="7938880" y="3675066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9438D3-5CD4-3446-78CC-924F74E16890}"/>
              </a:ext>
            </a:extLst>
          </p:cNvPr>
          <p:cNvSpPr txBox="1"/>
          <p:nvPr/>
        </p:nvSpPr>
        <p:spPr>
          <a:xfrm>
            <a:off x="5017719" y="4175964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4C68A-D341-06DF-0F0E-14A3F93DC3EA}"/>
              </a:ext>
            </a:extLst>
          </p:cNvPr>
          <p:cNvSpPr/>
          <p:nvPr/>
        </p:nvSpPr>
        <p:spPr>
          <a:xfrm>
            <a:off x="5856439" y="4245438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A69E73-FA30-21B3-BF05-3F9309B31628}"/>
              </a:ext>
            </a:extLst>
          </p:cNvPr>
          <p:cNvSpPr txBox="1"/>
          <p:nvPr/>
        </p:nvSpPr>
        <p:spPr>
          <a:xfrm>
            <a:off x="3973972" y="4013564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F9472E-1463-19A0-7D76-093E471022C1}"/>
              </a:ext>
            </a:extLst>
          </p:cNvPr>
          <p:cNvSpPr txBox="1"/>
          <p:nvPr/>
        </p:nvSpPr>
        <p:spPr>
          <a:xfrm>
            <a:off x="3663669" y="4075106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EFCBF3-F0C6-6DA2-56B7-A3C92E611D04}"/>
              </a:ext>
            </a:extLst>
          </p:cNvPr>
          <p:cNvSpPr/>
          <p:nvPr/>
        </p:nvSpPr>
        <p:spPr>
          <a:xfrm>
            <a:off x="4543759" y="4144580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CEAC03-E883-3D5C-6DD4-C615A0E5F000}"/>
              </a:ext>
            </a:extLst>
          </p:cNvPr>
          <p:cNvSpPr txBox="1"/>
          <p:nvPr/>
        </p:nvSpPr>
        <p:spPr>
          <a:xfrm>
            <a:off x="3663669" y="4175964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FB048D-4A8B-DCA2-58E1-3B47751B2D1F}"/>
              </a:ext>
            </a:extLst>
          </p:cNvPr>
          <p:cNvSpPr/>
          <p:nvPr/>
        </p:nvSpPr>
        <p:spPr>
          <a:xfrm>
            <a:off x="4543759" y="4245438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3536DFBD-875A-4195-1ED8-448C8717CE69}"/>
              </a:ext>
            </a:extLst>
          </p:cNvPr>
          <p:cNvSpPr/>
          <p:nvPr/>
        </p:nvSpPr>
        <p:spPr>
          <a:xfrm>
            <a:off x="4555259" y="3345159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0B47A586-1650-1641-FBD7-6A1B9A2CBF29}"/>
              </a:ext>
            </a:extLst>
          </p:cNvPr>
          <p:cNvSpPr txBox="1"/>
          <p:nvPr/>
        </p:nvSpPr>
        <p:spPr>
          <a:xfrm>
            <a:off x="2698852" y="3996112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8AC1110A-53C4-494C-DB7E-6D73615AEEF1}"/>
              </a:ext>
            </a:extLst>
          </p:cNvPr>
          <p:cNvSpPr txBox="1"/>
          <p:nvPr/>
        </p:nvSpPr>
        <p:spPr>
          <a:xfrm>
            <a:off x="2388549" y="4075106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02E2E22A-75C3-B36B-202E-92B1B84A28AB}"/>
              </a:ext>
            </a:extLst>
          </p:cNvPr>
          <p:cNvSpPr/>
          <p:nvPr/>
        </p:nvSpPr>
        <p:spPr>
          <a:xfrm>
            <a:off x="3268639" y="4144580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7F6976E1-5A4C-2EBB-4A67-4DEE217E6B42}"/>
              </a:ext>
            </a:extLst>
          </p:cNvPr>
          <p:cNvSpPr txBox="1"/>
          <p:nvPr/>
        </p:nvSpPr>
        <p:spPr>
          <a:xfrm>
            <a:off x="2388549" y="4175964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70CA3F96-37B4-452A-E80D-2AF1A40E66A5}"/>
              </a:ext>
            </a:extLst>
          </p:cNvPr>
          <p:cNvSpPr/>
          <p:nvPr/>
        </p:nvSpPr>
        <p:spPr>
          <a:xfrm>
            <a:off x="3268639" y="4245438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pic>
        <p:nvPicPr>
          <p:cNvPr id="530" name="Graphic 529">
            <a:extLst>
              <a:ext uri="{FF2B5EF4-FFF2-40B4-BE49-F238E27FC236}">
                <a16:creationId xmlns:a16="http://schemas.microsoft.com/office/drawing/2014/main" id="{51187139-BF13-57F0-A6DE-052EB1787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070" r="-1" b="10582"/>
          <a:stretch/>
        </p:blipFill>
        <p:spPr>
          <a:xfrm>
            <a:off x="1872181" y="4162727"/>
            <a:ext cx="547786" cy="163528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06ECDC55-4AF1-43E7-C662-D7820E8B0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73" t="1" b="10580"/>
          <a:stretch/>
        </p:blipFill>
        <p:spPr>
          <a:xfrm>
            <a:off x="2074589" y="4046801"/>
            <a:ext cx="345378" cy="163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1766C3-4941-F39D-2BA9-B0CC825611D3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135" name="Picture 134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F8C93804-B4FC-48AD-B837-12C2A4AFBE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5" t="62082" r="70350" b="27948"/>
          <a:stretch/>
        </p:blipFill>
        <p:spPr bwMode="auto">
          <a:xfrm>
            <a:off x="7301978" y="2008353"/>
            <a:ext cx="980968" cy="1050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6" name="Picture 135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7C107AF7-B6B5-4ABF-8A5C-531F3E38E3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62082" r="37405" b="27949"/>
          <a:stretch/>
        </p:blipFill>
        <p:spPr bwMode="auto">
          <a:xfrm>
            <a:off x="8732811" y="1998681"/>
            <a:ext cx="1127317" cy="1050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BC60B8D-EBCF-49B7-883B-57796AA183E2}"/>
              </a:ext>
            </a:extLst>
          </p:cNvPr>
          <p:cNvSpPr txBox="1"/>
          <p:nvPr/>
        </p:nvSpPr>
        <p:spPr>
          <a:xfrm>
            <a:off x="2786832" y="2997492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F11056A-35DB-4E64-A41E-D9AAD7538ABC}"/>
              </a:ext>
            </a:extLst>
          </p:cNvPr>
          <p:cNvSpPr txBox="1"/>
          <p:nvPr/>
        </p:nvSpPr>
        <p:spPr>
          <a:xfrm>
            <a:off x="3962490" y="2997492"/>
            <a:ext cx="8996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C849FEF-C87C-4DD2-987C-73E859FB6AF3}"/>
              </a:ext>
            </a:extLst>
          </p:cNvPr>
          <p:cNvSpPr txBox="1"/>
          <p:nvPr/>
        </p:nvSpPr>
        <p:spPr>
          <a:xfrm>
            <a:off x="5399584" y="2997492"/>
            <a:ext cx="9236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 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5C8DAEBA-513F-497A-914D-C111B91C77F1}"/>
              </a:ext>
            </a:extLst>
          </p:cNvPr>
          <p:cNvSpPr/>
          <p:nvPr/>
        </p:nvSpPr>
        <p:spPr>
          <a:xfrm rot="16200000">
            <a:off x="4000311" y="2320597"/>
            <a:ext cx="162521" cy="43004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5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7774-F220-4EE5-81B1-4BA4C516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footprints with target genes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BD0108-C225-4DC6-8DB0-2C3DE98349CE}"/>
              </a:ext>
            </a:extLst>
          </p:cNvPr>
          <p:cNvCxnSpPr>
            <a:cxnSpLocks/>
          </p:cNvCxnSpPr>
          <p:nvPr/>
        </p:nvCxnSpPr>
        <p:spPr>
          <a:xfrm>
            <a:off x="4308056" y="3738486"/>
            <a:ext cx="0" cy="2032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40ABF8-4826-4936-9F41-597541357AF7}"/>
              </a:ext>
            </a:extLst>
          </p:cNvPr>
          <p:cNvCxnSpPr>
            <a:cxnSpLocks/>
          </p:cNvCxnSpPr>
          <p:nvPr/>
        </p:nvCxnSpPr>
        <p:spPr>
          <a:xfrm>
            <a:off x="4583250" y="3770776"/>
            <a:ext cx="0" cy="17097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0F018C-2AF5-4D38-B418-B665D06E9889}"/>
              </a:ext>
            </a:extLst>
          </p:cNvPr>
          <p:cNvCxnSpPr>
            <a:cxnSpLocks/>
          </p:cNvCxnSpPr>
          <p:nvPr/>
        </p:nvCxnSpPr>
        <p:spPr>
          <a:xfrm>
            <a:off x="4661876" y="367073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E6BF81-A210-4AAA-BC27-6E383279A40A}"/>
              </a:ext>
            </a:extLst>
          </p:cNvPr>
          <p:cNvCxnSpPr>
            <a:cxnSpLocks/>
          </p:cNvCxnSpPr>
          <p:nvPr/>
        </p:nvCxnSpPr>
        <p:spPr>
          <a:xfrm>
            <a:off x="4425996" y="3684516"/>
            <a:ext cx="0" cy="25723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1B3802-3BA4-4DBA-B9D4-214F932856A8}"/>
              </a:ext>
            </a:extLst>
          </p:cNvPr>
          <p:cNvCxnSpPr>
            <a:cxnSpLocks/>
          </p:cNvCxnSpPr>
          <p:nvPr/>
        </p:nvCxnSpPr>
        <p:spPr>
          <a:xfrm>
            <a:off x="4465310" y="367073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417E23-F7E3-464B-8AFD-FE04B0309DD3}"/>
              </a:ext>
            </a:extLst>
          </p:cNvPr>
          <p:cNvCxnSpPr>
            <a:cxnSpLocks/>
          </p:cNvCxnSpPr>
          <p:nvPr/>
        </p:nvCxnSpPr>
        <p:spPr>
          <a:xfrm>
            <a:off x="4504623" y="3581978"/>
            <a:ext cx="0" cy="35977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AAA507-6108-4DEA-AC84-E7857B85C8DB}"/>
              </a:ext>
            </a:extLst>
          </p:cNvPr>
          <p:cNvCxnSpPr>
            <a:cxnSpLocks/>
          </p:cNvCxnSpPr>
          <p:nvPr/>
        </p:nvCxnSpPr>
        <p:spPr>
          <a:xfrm>
            <a:off x="4622563" y="3738486"/>
            <a:ext cx="0" cy="2032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7C8384-3A67-4588-9BC4-E394BF84567F}"/>
              </a:ext>
            </a:extLst>
          </p:cNvPr>
          <p:cNvCxnSpPr>
            <a:cxnSpLocks/>
          </p:cNvCxnSpPr>
          <p:nvPr/>
        </p:nvCxnSpPr>
        <p:spPr>
          <a:xfrm>
            <a:off x="4543936" y="3658027"/>
            <a:ext cx="0" cy="28372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165AEF-7266-41B7-B5C5-562019500A5F}"/>
              </a:ext>
            </a:extLst>
          </p:cNvPr>
          <p:cNvCxnSpPr>
            <a:cxnSpLocks/>
          </p:cNvCxnSpPr>
          <p:nvPr/>
        </p:nvCxnSpPr>
        <p:spPr>
          <a:xfrm>
            <a:off x="4347369" y="3793979"/>
            <a:ext cx="0" cy="1477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E87260-A169-40F6-A6CB-1ED75FCB9BEE}"/>
              </a:ext>
            </a:extLst>
          </p:cNvPr>
          <p:cNvCxnSpPr>
            <a:cxnSpLocks/>
          </p:cNvCxnSpPr>
          <p:nvPr/>
        </p:nvCxnSpPr>
        <p:spPr>
          <a:xfrm>
            <a:off x="4268743" y="380624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3BAB99-05CA-4FD2-A96D-90B6162BB642}"/>
              </a:ext>
            </a:extLst>
          </p:cNvPr>
          <p:cNvCxnSpPr>
            <a:cxnSpLocks/>
          </p:cNvCxnSpPr>
          <p:nvPr/>
        </p:nvCxnSpPr>
        <p:spPr>
          <a:xfrm>
            <a:off x="4386683" y="3723398"/>
            <a:ext cx="0" cy="21835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1D676B-277B-41E3-B5D4-434AF859B615}"/>
              </a:ext>
            </a:extLst>
          </p:cNvPr>
          <p:cNvCxnSpPr>
            <a:cxnSpLocks/>
          </p:cNvCxnSpPr>
          <p:nvPr/>
        </p:nvCxnSpPr>
        <p:spPr>
          <a:xfrm>
            <a:off x="4740503" y="3762936"/>
            <a:ext cx="0" cy="17881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540D70A-DBDB-44CF-89E1-D78AEFF94DE3}"/>
              </a:ext>
            </a:extLst>
          </p:cNvPr>
          <p:cNvCxnSpPr>
            <a:cxnSpLocks/>
          </p:cNvCxnSpPr>
          <p:nvPr/>
        </p:nvCxnSpPr>
        <p:spPr>
          <a:xfrm>
            <a:off x="5015697" y="383447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5FA40D-1B61-4EBD-86C4-5DBB5A2EF3A9}"/>
              </a:ext>
            </a:extLst>
          </p:cNvPr>
          <p:cNvCxnSpPr>
            <a:cxnSpLocks/>
          </p:cNvCxnSpPr>
          <p:nvPr/>
        </p:nvCxnSpPr>
        <p:spPr>
          <a:xfrm>
            <a:off x="5094323" y="367073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CD8D41-1E87-4135-8C59-610825F38DB4}"/>
              </a:ext>
            </a:extLst>
          </p:cNvPr>
          <p:cNvCxnSpPr>
            <a:cxnSpLocks/>
          </p:cNvCxnSpPr>
          <p:nvPr/>
        </p:nvCxnSpPr>
        <p:spPr>
          <a:xfrm>
            <a:off x="4858443" y="383447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854950-50AE-45A7-9CCC-A8800A7F79D0}"/>
              </a:ext>
            </a:extLst>
          </p:cNvPr>
          <p:cNvCxnSpPr>
            <a:cxnSpLocks/>
          </p:cNvCxnSpPr>
          <p:nvPr/>
        </p:nvCxnSpPr>
        <p:spPr>
          <a:xfrm>
            <a:off x="4897757" y="380624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47E770-0685-4F7F-ABEC-5456E89284BF}"/>
              </a:ext>
            </a:extLst>
          </p:cNvPr>
          <p:cNvCxnSpPr>
            <a:cxnSpLocks/>
          </p:cNvCxnSpPr>
          <p:nvPr/>
        </p:nvCxnSpPr>
        <p:spPr>
          <a:xfrm>
            <a:off x="4937070" y="380624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A25BE86-3FBB-4C95-AC9E-8CD7D390BAC4}"/>
              </a:ext>
            </a:extLst>
          </p:cNvPr>
          <p:cNvCxnSpPr>
            <a:cxnSpLocks/>
          </p:cNvCxnSpPr>
          <p:nvPr/>
        </p:nvCxnSpPr>
        <p:spPr>
          <a:xfrm>
            <a:off x="5055010" y="387609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ED681F1-80C6-471A-9052-BF3406CF3038}"/>
              </a:ext>
            </a:extLst>
          </p:cNvPr>
          <p:cNvCxnSpPr>
            <a:cxnSpLocks/>
          </p:cNvCxnSpPr>
          <p:nvPr/>
        </p:nvCxnSpPr>
        <p:spPr>
          <a:xfrm>
            <a:off x="4976383" y="387609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667AE79-6447-4897-89FB-9F84C3A97966}"/>
              </a:ext>
            </a:extLst>
          </p:cNvPr>
          <p:cNvCxnSpPr>
            <a:cxnSpLocks/>
          </p:cNvCxnSpPr>
          <p:nvPr/>
        </p:nvCxnSpPr>
        <p:spPr>
          <a:xfrm>
            <a:off x="4779816" y="380624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FC0EA2-7993-4017-85E5-AF55873E183A}"/>
              </a:ext>
            </a:extLst>
          </p:cNvPr>
          <p:cNvCxnSpPr>
            <a:cxnSpLocks/>
          </p:cNvCxnSpPr>
          <p:nvPr/>
        </p:nvCxnSpPr>
        <p:spPr>
          <a:xfrm>
            <a:off x="4701190" y="3770776"/>
            <a:ext cx="0" cy="17097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48275B-585B-43E7-837A-81E610F145FD}"/>
              </a:ext>
            </a:extLst>
          </p:cNvPr>
          <p:cNvCxnSpPr>
            <a:cxnSpLocks/>
          </p:cNvCxnSpPr>
          <p:nvPr/>
        </p:nvCxnSpPr>
        <p:spPr>
          <a:xfrm>
            <a:off x="4819130" y="387609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1C1DA1E-B440-43B8-9B0F-ABA54E514F2A}"/>
              </a:ext>
            </a:extLst>
          </p:cNvPr>
          <p:cNvCxnSpPr>
            <a:cxnSpLocks/>
          </p:cNvCxnSpPr>
          <p:nvPr/>
        </p:nvCxnSpPr>
        <p:spPr>
          <a:xfrm>
            <a:off x="5133637" y="3770775"/>
            <a:ext cx="0" cy="17097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D18516-D2DB-4680-9C73-B5678B25DEF7}"/>
              </a:ext>
            </a:extLst>
          </p:cNvPr>
          <p:cNvCxnSpPr>
            <a:cxnSpLocks/>
          </p:cNvCxnSpPr>
          <p:nvPr/>
        </p:nvCxnSpPr>
        <p:spPr>
          <a:xfrm>
            <a:off x="5212263" y="3581978"/>
            <a:ext cx="0" cy="35977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821589-9455-4028-B732-420C243521D4}"/>
              </a:ext>
            </a:extLst>
          </p:cNvPr>
          <p:cNvCxnSpPr>
            <a:cxnSpLocks/>
          </p:cNvCxnSpPr>
          <p:nvPr/>
        </p:nvCxnSpPr>
        <p:spPr>
          <a:xfrm>
            <a:off x="5172950" y="367073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9CEC34-F348-454D-801C-480338BB8C5C}"/>
              </a:ext>
            </a:extLst>
          </p:cNvPr>
          <p:cNvCxnSpPr>
            <a:cxnSpLocks/>
          </p:cNvCxnSpPr>
          <p:nvPr/>
        </p:nvCxnSpPr>
        <p:spPr>
          <a:xfrm>
            <a:off x="5290890" y="3399710"/>
            <a:ext cx="0" cy="54204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9D254F-DE02-4195-9605-A9C47A560CD8}"/>
              </a:ext>
            </a:extLst>
          </p:cNvPr>
          <p:cNvCxnSpPr>
            <a:cxnSpLocks/>
          </p:cNvCxnSpPr>
          <p:nvPr/>
        </p:nvCxnSpPr>
        <p:spPr>
          <a:xfrm>
            <a:off x="5330204" y="3467465"/>
            <a:ext cx="0" cy="47428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60CD42C-D5A4-4127-9FCB-28BA94AB771E}"/>
              </a:ext>
            </a:extLst>
          </p:cNvPr>
          <p:cNvCxnSpPr>
            <a:cxnSpLocks/>
          </p:cNvCxnSpPr>
          <p:nvPr/>
        </p:nvCxnSpPr>
        <p:spPr>
          <a:xfrm>
            <a:off x="5251577" y="3420413"/>
            <a:ext cx="0" cy="52133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65ECD50-E71C-43F6-8BD0-7AB889BCFF4E}"/>
              </a:ext>
            </a:extLst>
          </p:cNvPr>
          <p:cNvCxnSpPr>
            <a:cxnSpLocks/>
          </p:cNvCxnSpPr>
          <p:nvPr/>
        </p:nvCxnSpPr>
        <p:spPr>
          <a:xfrm>
            <a:off x="5369517" y="3535220"/>
            <a:ext cx="0" cy="40653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0BF39FB-3BAC-457A-BB4D-44CE121CF9B8}"/>
              </a:ext>
            </a:extLst>
          </p:cNvPr>
          <p:cNvCxnSpPr>
            <a:cxnSpLocks/>
          </p:cNvCxnSpPr>
          <p:nvPr/>
        </p:nvCxnSpPr>
        <p:spPr>
          <a:xfrm>
            <a:off x="5448144" y="3317487"/>
            <a:ext cx="0" cy="62426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C0BF44-54B3-473A-8762-57A0DDA9AA0D}"/>
              </a:ext>
            </a:extLst>
          </p:cNvPr>
          <p:cNvCxnSpPr>
            <a:cxnSpLocks/>
          </p:cNvCxnSpPr>
          <p:nvPr/>
        </p:nvCxnSpPr>
        <p:spPr>
          <a:xfrm>
            <a:off x="5408830" y="3292431"/>
            <a:ext cx="0" cy="649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0A0A7E-019F-43AF-9251-6D97BB14780B}"/>
              </a:ext>
            </a:extLst>
          </p:cNvPr>
          <p:cNvCxnSpPr>
            <a:cxnSpLocks/>
          </p:cNvCxnSpPr>
          <p:nvPr/>
        </p:nvCxnSpPr>
        <p:spPr>
          <a:xfrm>
            <a:off x="5526770" y="3658027"/>
            <a:ext cx="0" cy="28372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46EF56-72B3-4C1E-98A6-525B8BEAC54E}"/>
              </a:ext>
            </a:extLst>
          </p:cNvPr>
          <p:cNvCxnSpPr>
            <a:cxnSpLocks/>
          </p:cNvCxnSpPr>
          <p:nvPr/>
        </p:nvCxnSpPr>
        <p:spPr>
          <a:xfrm>
            <a:off x="5566084" y="3738486"/>
            <a:ext cx="0" cy="2032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E34D1C-0921-4151-B1C2-1AD5BACC324F}"/>
              </a:ext>
            </a:extLst>
          </p:cNvPr>
          <p:cNvCxnSpPr>
            <a:cxnSpLocks/>
          </p:cNvCxnSpPr>
          <p:nvPr/>
        </p:nvCxnSpPr>
        <p:spPr>
          <a:xfrm>
            <a:off x="5487457" y="3599800"/>
            <a:ext cx="0" cy="34195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88C42EC-49D0-4B8C-8EEB-35AD6E6D1757}"/>
              </a:ext>
            </a:extLst>
          </p:cNvPr>
          <p:cNvCxnSpPr>
            <a:cxnSpLocks/>
          </p:cNvCxnSpPr>
          <p:nvPr/>
        </p:nvCxnSpPr>
        <p:spPr>
          <a:xfrm>
            <a:off x="5605421" y="383447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A092A-8CFE-4640-A183-50CF46FE0811}"/>
              </a:ext>
            </a:extLst>
          </p:cNvPr>
          <p:cNvCxnSpPr>
            <a:cxnSpLocks/>
          </p:cNvCxnSpPr>
          <p:nvPr/>
        </p:nvCxnSpPr>
        <p:spPr>
          <a:xfrm>
            <a:off x="3943308" y="3941751"/>
            <a:ext cx="1802097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C5BEB1-2622-4334-BAA4-03C32AC9EDA3}"/>
              </a:ext>
            </a:extLst>
          </p:cNvPr>
          <p:cNvCxnSpPr>
            <a:cxnSpLocks/>
          </p:cNvCxnSpPr>
          <p:nvPr/>
        </p:nvCxnSpPr>
        <p:spPr>
          <a:xfrm>
            <a:off x="5055010" y="3941751"/>
            <a:ext cx="550411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57866C2-DB19-435D-94E2-61562F17A3FF}"/>
              </a:ext>
            </a:extLst>
          </p:cNvPr>
          <p:cNvCxnSpPr>
            <a:cxnSpLocks/>
          </p:cNvCxnSpPr>
          <p:nvPr/>
        </p:nvCxnSpPr>
        <p:spPr>
          <a:xfrm>
            <a:off x="4230326" y="3941751"/>
            <a:ext cx="588804" cy="0"/>
          </a:xfrm>
          <a:prstGeom prst="line">
            <a:avLst/>
          </a:prstGeom>
          <a:ln w="38100">
            <a:solidFill>
              <a:srgbClr val="B0A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03CB0B-719B-42B4-883F-A5B1F63CE04D}"/>
              </a:ext>
            </a:extLst>
          </p:cNvPr>
          <p:cNvCxnSpPr>
            <a:cxnSpLocks/>
          </p:cNvCxnSpPr>
          <p:nvPr/>
        </p:nvCxnSpPr>
        <p:spPr>
          <a:xfrm>
            <a:off x="8112833" y="4836089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9BD7287-84BA-4EEF-9555-BCD9D8D8BC06}"/>
              </a:ext>
            </a:extLst>
          </p:cNvPr>
          <p:cNvSpPr/>
          <p:nvPr/>
        </p:nvSpPr>
        <p:spPr>
          <a:xfrm>
            <a:off x="8217322" y="4685292"/>
            <a:ext cx="406531" cy="135510"/>
          </a:xfrm>
          <a:prstGeom prst="rect">
            <a:avLst/>
          </a:prstGeom>
          <a:solidFill>
            <a:srgbClr val="00A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GeneB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F43DAD2F-F0D9-443B-9540-31F3FA23DD69}"/>
              </a:ext>
            </a:extLst>
          </p:cNvPr>
          <p:cNvCxnSpPr>
            <a:cxnSpLocks/>
          </p:cNvCxnSpPr>
          <p:nvPr/>
        </p:nvCxnSpPr>
        <p:spPr>
          <a:xfrm flipV="1">
            <a:off x="8192340" y="4569864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00A3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8F778AE-ECA9-490C-B88B-18709BDB6498}"/>
              </a:ext>
            </a:extLst>
          </p:cNvPr>
          <p:cNvSpPr txBox="1"/>
          <p:nvPr/>
        </p:nvSpPr>
        <p:spPr>
          <a:xfrm>
            <a:off x="8485995" y="3202692"/>
            <a:ext cx="2133749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gene RNA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145049A-783C-4083-BEAF-AFAA5A0557BA}"/>
              </a:ext>
            </a:extLst>
          </p:cNvPr>
          <p:cNvCxnSpPr>
            <a:cxnSpLocks/>
          </p:cNvCxnSpPr>
          <p:nvPr/>
        </p:nvCxnSpPr>
        <p:spPr>
          <a:xfrm rot="8100000">
            <a:off x="8969249" y="4161317"/>
            <a:ext cx="27102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A527BA3-4084-42CE-8B79-F6704DB480A9}"/>
              </a:ext>
            </a:extLst>
          </p:cNvPr>
          <p:cNvSpPr/>
          <p:nvPr/>
        </p:nvSpPr>
        <p:spPr>
          <a:xfrm>
            <a:off x="9601491" y="3569216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01A61CC-0FC2-4488-9C3E-686F7A906561}"/>
              </a:ext>
            </a:extLst>
          </p:cNvPr>
          <p:cNvSpPr/>
          <p:nvPr/>
        </p:nvSpPr>
        <p:spPr>
          <a:xfrm>
            <a:off x="9504249" y="3726057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CF22F6A-6A55-4FF1-A356-CF744A872D06}"/>
              </a:ext>
            </a:extLst>
          </p:cNvPr>
          <p:cNvSpPr/>
          <p:nvPr/>
        </p:nvSpPr>
        <p:spPr>
          <a:xfrm>
            <a:off x="9552869" y="3647636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6EA756F-A6AB-4FBE-96CF-21348206F176}"/>
              </a:ext>
            </a:extLst>
          </p:cNvPr>
          <p:cNvSpPr/>
          <p:nvPr/>
        </p:nvSpPr>
        <p:spPr>
          <a:xfrm>
            <a:off x="9455629" y="3804476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54CBB8-F865-4960-ACF7-31BC0D10E784}"/>
              </a:ext>
            </a:extLst>
          </p:cNvPr>
          <p:cNvCxnSpPr>
            <a:cxnSpLocks/>
          </p:cNvCxnSpPr>
          <p:nvPr/>
        </p:nvCxnSpPr>
        <p:spPr>
          <a:xfrm>
            <a:off x="8434258" y="4495191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89CE843-3CCA-41E5-8703-1F7F290A4080}"/>
              </a:ext>
            </a:extLst>
          </p:cNvPr>
          <p:cNvSpPr/>
          <p:nvPr/>
        </p:nvSpPr>
        <p:spPr>
          <a:xfrm>
            <a:off x="8538746" y="4346160"/>
            <a:ext cx="406531" cy="135510"/>
          </a:xfrm>
          <a:prstGeom prst="rect">
            <a:avLst/>
          </a:prstGeom>
          <a:solidFill>
            <a:srgbClr val="00A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GeneB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8977926-AFCE-498A-8DAF-2AF02985964E}"/>
              </a:ext>
            </a:extLst>
          </p:cNvPr>
          <p:cNvCxnSpPr>
            <a:cxnSpLocks/>
          </p:cNvCxnSpPr>
          <p:nvPr/>
        </p:nvCxnSpPr>
        <p:spPr>
          <a:xfrm flipV="1">
            <a:off x="8513765" y="4228967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00A3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6953D4-CA76-4476-A20C-C0E9036FA922}"/>
              </a:ext>
            </a:extLst>
          </p:cNvPr>
          <p:cNvCxnSpPr>
            <a:cxnSpLocks/>
          </p:cNvCxnSpPr>
          <p:nvPr/>
        </p:nvCxnSpPr>
        <p:spPr>
          <a:xfrm>
            <a:off x="8849703" y="3955273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34F42A8-A97E-481F-B7EC-6C728383105D}"/>
              </a:ext>
            </a:extLst>
          </p:cNvPr>
          <p:cNvSpPr/>
          <p:nvPr/>
        </p:nvSpPr>
        <p:spPr>
          <a:xfrm>
            <a:off x="8954191" y="3806241"/>
            <a:ext cx="406531" cy="135510"/>
          </a:xfrm>
          <a:prstGeom prst="rect">
            <a:avLst/>
          </a:prstGeom>
          <a:solidFill>
            <a:srgbClr val="00A3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GeneB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60FAF282-EEAC-4725-9A19-E91A2559A7D5}"/>
              </a:ext>
            </a:extLst>
          </p:cNvPr>
          <p:cNvCxnSpPr>
            <a:cxnSpLocks/>
          </p:cNvCxnSpPr>
          <p:nvPr/>
        </p:nvCxnSpPr>
        <p:spPr>
          <a:xfrm flipV="1">
            <a:off x="8929210" y="3689048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00A3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C7EFFB0-AE49-4D0A-9E9C-8F9EC48E8489}"/>
              </a:ext>
            </a:extLst>
          </p:cNvPr>
          <p:cNvSpPr/>
          <p:nvPr/>
        </p:nvSpPr>
        <p:spPr>
          <a:xfrm>
            <a:off x="9075362" y="4316999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080989F-8985-4405-B635-7F8F0110C753}"/>
              </a:ext>
            </a:extLst>
          </p:cNvPr>
          <p:cNvSpPr/>
          <p:nvPr/>
        </p:nvSpPr>
        <p:spPr>
          <a:xfrm>
            <a:off x="9026742" y="4395419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2C771DA-A4C4-451F-8314-8C1E82C240D2}"/>
              </a:ext>
            </a:extLst>
          </p:cNvPr>
          <p:cNvSpPr/>
          <p:nvPr/>
        </p:nvSpPr>
        <p:spPr>
          <a:xfrm>
            <a:off x="8758073" y="4690481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00A3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9D9550-77B4-4A6D-BB83-502594588730}"/>
              </a:ext>
            </a:extLst>
          </p:cNvPr>
          <p:cNvSpPr txBox="1"/>
          <p:nvPr/>
        </p:nvSpPr>
        <p:spPr>
          <a:xfrm rot="18000000">
            <a:off x="7629404" y="3936282"/>
            <a:ext cx="1264286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7960DE5-8F47-446F-84A8-40DFB5E823A2}"/>
              </a:ext>
            </a:extLst>
          </p:cNvPr>
          <p:cNvCxnSpPr>
            <a:cxnSpLocks/>
          </p:cNvCxnSpPr>
          <p:nvPr/>
        </p:nvCxnSpPr>
        <p:spPr>
          <a:xfrm>
            <a:off x="3942345" y="4270491"/>
            <a:ext cx="0" cy="24529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896AE79-E729-43CA-875C-9F8B6067A6F3}"/>
              </a:ext>
            </a:extLst>
          </p:cNvPr>
          <p:cNvCxnSpPr>
            <a:cxnSpLocks/>
          </p:cNvCxnSpPr>
          <p:nvPr/>
        </p:nvCxnSpPr>
        <p:spPr>
          <a:xfrm>
            <a:off x="4217538" y="4329266"/>
            <a:ext cx="0" cy="1865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9327DF-017A-4C15-A45A-984832F25DB9}"/>
              </a:ext>
            </a:extLst>
          </p:cNvPr>
          <p:cNvCxnSpPr>
            <a:cxnSpLocks/>
          </p:cNvCxnSpPr>
          <p:nvPr/>
        </p:nvCxnSpPr>
        <p:spPr>
          <a:xfrm>
            <a:off x="4296165" y="4173830"/>
            <a:ext cx="0" cy="34195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A8D69D9-6CA0-4C24-ADCB-7654CA0B5F0B}"/>
              </a:ext>
            </a:extLst>
          </p:cNvPr>
          <p:cNvCxnSpPr>
            <a:cxnSpLocks/>
          </p:cNvCxnSpPr>
          <p:nvPr/>
        </p:nvCxnSpPr>
        <p:spPr>
          <a:xfrm>
            <a:off x="4060285" y="4124590"/>
            <a:ext cx="0" cy="39119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5C79B46-4900-4E08-819E-EC86C20BCD8A}"/>
              </a:ext>
            </a:extLst>
          </p:cNvPr>
          <p:cNvCxnSpPr>
            <a:cxnSpLocks/>
          </p:cNvCxnSpPr>
          <p:nvPr/>
        </p:nvCxnSpPr>
        <p:spPr>
          <a:xfrm>
            <a:off x="4099598" y="4078850"/>
            <a:ext cx="0" cy="43693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1154F5-D429-4DB0-A302-4094DB9D6B40}"/>
              </a:ext>
            </a:extLst>
          </p:cNvPr>
          <p:cNvCxnSpPr>
            <a:cxnSpLocks/>
          </p:cNvCxnSpPr>
          <p:nvPr/>
        </p:nvCxnSpPr>
        <p:spPr>
          <a:xfrm>
            <a:off x="4138911" y="4041496"/>
            <a:ext cx="0" cy="47428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7B8CE01-7361-44B5-86D8-F90B2618AAC7}"/>
              </a:ext>
            </a:extLst>
          </p:cNvPr>
          <p:cNvCxnSpPr>
            <a:cxnSpLocks/>
          </p:cNvCxnSpPr>
          <p:nvPr/>
        </p:nvCxnSpPr>
        <p:spPr>
          <a:xfrm>
            <a:off x="4256852" y="424476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CA081F5-94AC-4A47-8C00-7F24E84B6CDC}"/>
              </a:ext>
            </a:extLst>
          </p:cNvPr>
          <p:cNvCxnSpPr>
            <a:cxnSpLocks/>
          </p:cNvCxnSpPr>
          <p:nvPr/>
        </p:nvCxnSpPr>
        <p:spPr>
          <a:xfrm>
            <a:off x="4178225" y="4124590"/>
            <a:ext cx="0" cy="39119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6F3736-AE69-40D2-A9B5-53397D68ECBF}"/>
              </a:ext>
            </a:extLst>
          </p:cNvPr>
          <p:cNvCxnSpPr>
            <a:cxnSpLocks/>
          </p:cNvCxnSpPr>
          <p:nvPr/>
        </p:nvCxnSpPr>
        <p:spPr>
          <a:xfrm>
            <a:off x="3981658" y="4244761"/>
            <a:ext cx="0" cy="2710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8A411B7-CB03-49EB-A9DB-19222126EBD4}"/>
              </a:ext>
            </a:extLst>
          </p:cNvPr>
          <p:cNvCxnSpPr>
            <a:cxnSpLocks/>
          </p:cNvCxnSpPr>
          <p:nvPr/>
        </p:nvCxnSpPr>
        <p:spPr>
          <a:xfrm>
            <a:off x="3903031" y="438027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DCECAB-EFA9-4FDA-9B70-C603AEB63A30}"/>
              </a:ext>
            </a:extLst>
          </p:cNvPr>
          <p:cNvCxnSpPr>
            <a:cxnSpLocks/>
          </p:cNvCxnSpPr>
          <p:nvPr/>
        </p:nvCxnSpPr>
        <p:spPr>
          <a:xfrm>
            <a:off x="4020971" y="4156008"/>
            <a:ext cx="0" cy="35977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060B8EE-C1B9-4253-A9CA-98A8254E7DB9}"/>
              </a:ext>
            </a:extLst>
          </p:cNvPr>
          <p:cNvCxnSpPr>
            <a:cxnSpLocks/>
          </p:cNvCxnSpPr>
          <p:nvPr/>
        </p:nvCxnSpPr>
        <p:spPr>
          <a:xfrm>
            <a:off x="4374792" y="4232057"/>
            <a:ext cx="0" cy="28372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00BE1-9572-4ABB-8ADD-21F48392255C}"/>
              </a:ext>
            </a:extLst>
          </p:cNvPr>
          <p:cNvCxnSpPr>
            <a:cxnSpLocks/>
          </p:cNvCxnSpPr>
          <p:nvPr/>
        </p:nvCxnSpPr>
        <p:spPr>
          <a:xfrm>
            <a:off x="4649985" y="440850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7A70987-8212-4189-8D02-09DC7DF9C0E6}"/>
              </a:ext>
            </a:extLst>
          </p:cNvPr>
          <p:cNvCxnSpPr>
            <a:cxnSpLocks/>
          </p:cNvCxnSpPr>
          <p:nvPr/>
        </p:nvCxnSpPr>
        <p:spPr>
          <a:xfrm>
            <a:off x="4728612" y="4361718"/>
            <a:ext cx="0" cy="15406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BF66F68-EB7B-4BAF-82D7-8B971458E232}"/>
              </a:ext>
            </a:extLst>
          </p:cNvPr>
          <p:cNvCxnSpPr>
            <a:cxnSpLocks/>
          </p:cNvCxnSpPr>
          <p:nvPr/>
        </p:nvCxnSpPr>
        <p:spPr>
          <a:xfrm>
            <a:off x="4492732" y="440850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AB48387-ADDB-460D-9B29-BE8185D21807}"/>
              </a:ext>
            </a:extLst>
          </p:cNvPr>
          <p:cNvCxnSpPr>
            <a:cxnSpLocks/>
          </p:cNvCxnSpPr>
          <p:nvPr/>
        </p:nvCxnSpPr>
        <p:spPr>
          <a:xfrm>
            <a:off x="4532045" y="438027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3E739B9-B404-46A9-882C-C39B88CC0E15}"/>
              </a:ext>
            </a:extLst>
          </p:cNvPr>
          <p:cNvCxnSpPr>
            <a:cxnSpLocks/>
          </p:cNvCxnSpPr>
          <p:nvPr/>
        </p:nvCxnSpPr>
        <p:spPr>
          <a:xfrm>
            <a:off x="4571358" y="438027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9058E1-D0A3-4C5E-86E6-60C186A152C3}"/>
              </a:ext>
            </a:extLst>
          </p:cNvPr>
          <p:cNvCxnSpPr>
            <a:cxnSpLocks/>
          </p:cNvCxnSpPr>
          <p:nvPr/>
        </p:nvCxnSpPr>
        <p:spPr>
          <a:xfrm>
            <a:off x="4689299" y="445012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733E0C3-B875-4458-B5A6-834F969D633E}"/>
              </a:ext>
            </a:extLst>
          </p:cNvPr>
          <p:cNvCxnSpPr>
            <a:cxnSpLocks/>
          </p:cNvCxnSpPr>
          <p:nvPr/>
        </p:nvCxnSpPr>
        <p:spPr>
          <a:xfrm>
            <a:off x="4610672" y="445012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DFC6F73-D4F9-40ED-820F-0F239AA90453}"/>
              </a:ext>
            </a:extLst>
          </p:cNvPr>
          <p:cNvCxnSpPr>
            <a:cxnSpLocks/>
          </p:cNvCxnSpPr>
          <p:nvPr/>
        </p:nvCxnSpPr>
        <p:spPr>
          <a:xfrm>
            <a:off x="4414105" y="4329266"/>
            <a:ext cx="0" cy="1865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0AB38C9-0C4B-4633-A257-FAD9ADB8E268}"/>
              </a:ext>
            </a:extLst>
          </p:cNvPr>
          <p:cNvCxnSpPr>
            <a:cxnSpLocks/>
          </p:cNvCxnSpPr>
          <p:nvPr/>
        </p:nvCxnSpPr>
        <p:spPr>
          <a:xfrm>
            <a:off x="4335478" y="4209284"/>
            <a:ext cx="0" cy="30649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6722574-75E2-4C07-A506-81A449EB4F6A}"/>
              </a:ext>
            </a:extLst>
          </p:cNvPr>
          <p:cNvCxnSpPr>
            <a:cxnSpLocks/>
          </p:cNvCxnSpPr>
          <p:nvPr/>
        </p:nvCxnSpPr>
        <p:spPr>
          <a:xfrm>
            <a:off x="4453418" y="445012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16A3A820-8065-4C81-9BFC-B41B52E24265}"/>
              </a:ext>
            </a:extLst>
          </p:cNvPr>
          <p:cNvCxnSpPr>
            <a:cxnSpLocks/>
          </p:cNvCxnSpPr>
          <p:nvPr/>
        </p:nvCxnSpPr>
        <p:spPr>
          <a:xfrm>
            <a:off x="4767925" y="4408502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29E08A5-7C70-4AEC-8F09-B0B5BEFB4D4C}"/>
              </a:ext>
            </a:extLst>
          </p:cNvPr>
          <p:cNvCxnSpPr>
            <a:cxnSpLocks/>
          </p:cNvCxnSpPr>
          <p:nvPr/>
        </p:nvCxnSpPr>
        <p:spPr>
          <a:xfrm>
            <a:off x="4846552" y="4273686"/>
            <a:ext cx="0" cy="24209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5E4C1FB-6A3D-475A-9B9B-547DBD13EB41}"/>
              </a:ext>
            </a:extLst>
          </p:cNvPr>
          <p:cNvCxnSpPr>
            <a:cxnSpLocks/>
          </p:cNvCxnSpPr>
          <p:nvPr/>
        </p:nvCxnSpPr>
        <p:spPr>
          <a:xfrm>
            <a:off x="4807239" y="4361718"/>
            <a:ext cx="0" cy="15406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31808C5-E73A-48FC-837A-596ECBB4889C}"/>
              </a:ext>
            </a:extLst>
          </p:cNvPr>
          <p:cNvCxnSpPr>
            <a:cxnSpLocks/>
          </p:cNvCxnSpPr>
          <p:nvPr/>
        </p:nvCxnSpPr>
        <p:spPr>
          <a:xfrm>
            <a:off x="4925179" y="4156008"/>
            <a:ext cx="0" cy="35977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7E1573C-8571-47AB-A4AE-9179CF0AF7EC}"/>
              </a:ext>
            </a:extLst>
          </p:cNvPr>
          <p:cNvCxnSpPr>
            <a:cxnSpLocks/>
          </p:cNvCxnSpPr>
          <p:nvPr/>
        </p:nvCxnSpPr>
        <p:spPr>
          <a:xfrm>
            <a:off x="4964492" y="4186416"/>
            <a:ext cx="0" cy="3293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FFA0496-F95A-484A-976D-88899499CB35}"/>
              </a:ext>
            </a:extLst>
          </p:cNvPr>
          <p:cNvCxnSpPr>
            <a:cxnSpLocks/>
          </p:cNvCxnSpPr>
          <p:nvPr/>
        </p:nvCxnSpPr>
        <p:spPr>
          <a:xfrm>
            <a:off x="4885865" y="4209284"/>
            <a:ext cx="0" cy="30649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31EBB7-3751-47D3-B8DF-A6FCDC4EE0E9}"/>
              </a:ext>
            </a:extLst>
          </p:cNvPr>
          <p:cNvCxnSpPr>
            <a:cxnSpLocks/>
          </p:cNvCxnSpPr>
          <p:nvPr/>
        </p:nvCxnSpPr>
        <p:spPr>
          <a:xfrm>
            <a:off x="5003805" y="4390879"/>
            <a:ext cx="0" cy="12490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0D67C95-F054-404C-B125-C70B2F076A9C}"/>
              </a:ext>
            </a:extLst>
          </p:cNvPr>
          <p:cNvCxnSpPr>
            <a:cxnSpLocks/>
          </p:cNvCxnSpPr>
          <p:nvPr/>
        </p:nvCxnSpPr>
        <p:spPr>
          <a:xfrm>
            <a:off x="5082432" y="4209284"/>
            <a:ext cx="0" cy="30649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A6771E1-95B1-4F27-B065-09A870B0EE32}"/>
              </a:ext>
            </a:extLst>
          </p:cNvPr>
          <p:cNvCxnSpPr>
            <a:cxnSpLocks/>
          </p:cNvCxnSpPr>
          <p:nvPr/>
        </p:nvCxnSpPr>
        <p:spPr>
          <a:xfrm>
            <a:off x="5043119" y="4273686"/>
            <a:ext cx="0" cy="24209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1B063B-1B03-4A06-AFC7-D25BF9025671}"/>
              </a:ext>
            </a:extLst>
          </p:cNvPr>
          <p:cNvCxnSpPr>
            <a:cxnSpLocks/>
          </p:cNvCxnSpPr>
          <p:nvPr/>
        </p:nvCxnSpPr>
        <p:spPr>
          <a:xfrm>
            <a:off x="5161059" y="4312516"/>
            <a:ext cx="0" cy="2032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4A6F792-6789-4229-BDBA-931CD7EFE266}"/>
              </a:ext>
            </a:extLst>
          </p:cNvPr>
          <p:cNvCxnSpPr>
            <a:cxnSpLocks/>
          </p:cNvCxnSpPr>
          <p:nvPr/>
        </p:nvCxnSpPr>
        <p:spPr>
          <a:xfrm>
            <a:off x="5200372" y="4380271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21D3739-4530-43EC-9202-06A70F3E5208}"/>
              </a:ext>
            </a:extLst>
          </p:cNvPr>
          <p:cNvCxnSpPr>
            <a:cxnSpLocks/>
          </p:cNvCxnSpPr>
          <p:nvPr/>
        </p:nvCxnSpPr>
        <p:spPr>
          <a:xfrm>
            <a:off x="5121746" y="4232057"/>
            <a:ext cx="0" cy="28372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483118B-F21D-459F-B7F2-2EACDCE1C73B}"/>
              </a:ext>
            </a:extLst>
          </p:cNvPr>
          <p:cNvCxnSpPr>
            <a:cxnSpLocks/>
          </p:cNvCxnSpPr>
          <p:nvPr/>
        </p:nvCxnSpPr>
        <p:spPr>
          <a:xfrm>
            <a:off x="5239709" y="445012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2338BA1-0DD0-488F-8E64-81A03D0A304B}"/>
              </a:ext>
            </a:extLst>
          </p:cNvPr>
          <p:cNvCxnSpPr>
            <a:cxnSpLocks/>
          </p:cNvCxnSpPr>
          <p:nvPr/>
        </p:nvCxnSpPr>
        <p:spPr>
          <a:xfrm>
            <a:off x="3577596" y="4515781"/>
            <a:ext cx="1802097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7332981-69F2-49E5-BE36-E7BBE6099F32}"/>
              </a:ext>
            </a:extLst>
          </p:cNvPr>
          <p:cNvCxnSpPr>
            <a:cxnSpLocks/>
          </p:cNvCxnSpPr>
          <p:nvPr/>
        </p:nvCxnSpPr>
        <p:spPr>
          <a:xfrm>
            <a:off x="4689299" y="4515781"/>
            <a:ext cx="550411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A195D7F-9507-41E2-895C-3AC35CBA86FD}"/>
              </a:ext>
            </a:extLst>
          </p:cNvPr>
          <p:cNvCxnSpPr>
            <a:cxnSpLocks/>
          </p:cNvCxnSpPr>
          <p:nvPr/>
        </p:nvCxnSpPr>
        <p:spPr>
          <a:xfrm>
            <a:off x="3864614" y="4515781"/>
            <a:ext cx="588804" cy="0"/>
          </a:xfrm>
          <a:prstGeom prst="line">
            <a:avLst/>
          </a:prstGeom>
          <a:ln w="38100">
            <a:solidFill>
              <a:srgbClr val="B0A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4881DAB-1BF5-4A01-B86A-962923CE3762}"/>
              </a:ext>
            </a:extLst>
          </p:cNvPr>
          <p:cNvCxnSpPr>
            <a:cxnSpLocks/>
          </p:cNvCxnSpPr>
          <p:nvPr/>
        </p:nvCxnSpPr>
        <p:spPr>
          <a:xfrm rot="8100000">
            <a:off x="4621542" y="4154550"/>
            <a:ext cx="27102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9AFEC79-84CC-4937-9A4D-6D05A3245EC5}"/>
              </a:ext>
            </a:extLst>
          </p:cNvPr>
          <p:cNvCxnSpPr>
            <a:cxnSpLocks/>
          </p:cNvCxnSpPr>
          <p:nvPr/>
        </p:nvCxnSpPr>
        <p:spPr>
          <a:xfrm>
            <a:off x="3521789" y="4766242"/>
            <a:ext cx="0" cy="8016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CB558AA-197F-4124-9342-3E2932E1E422}"/>
              </a:ext>
            </a:extLst>
          </p:cNvPr>
          <p:cNvCxnSpPr>
            <a:cxnSpLocks/>
          </p:cNvCxnSpPr>
          <p:nvPr/>
        </p:nvCxnSpPr>
        <p:spPr>
          <a:xfrm>
            <a:off x="3796982" y="4675434"/>
            <a:ext cx="0" cy="17097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E65FD98-D298-4449-8D3C-D50F5252333E}"/>
              </a:ext>
            </a:extLst>
          </p:cNvPr>
          <p:cNvCxnSpPr>
            <a:cxnSpLocks/>
          </p:cNvCxnSpPr>
          <p:nvPr/>
        </p:nvCxnSpPr>
        <p:spPr>
          <a:xfrm>
            <a:off x="3875609" y="4557432"/>
            <a:ext cx="0" cy="2889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38EC8E-A226-424A-A292-FF24AD9C4975}"/>
              </a:ext>
            </a:extLst>
          </p:cNvPr>
          <p:cNvCxnSpPr>
            <a:cxnSpLocks/>
          </p:cNvCxnSpPr>
          <p:nvPr/>
        </p:nvCxnSpPr>
        <p:spPr>
          <a:xfrm>
            <a:off x="3639729" y="4694510"/>
            <a:ext cx="0" cy="15190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655EC06-B807-4CE7-8920-C015037AAAFE}"/>
              </a:ext>
            </a:extLst>
          </p:cNvPr>
          <p:cNvCxnSpPr>
            <a:cxnSpLocks/>
          </p:cNvCxnSpPr>
          <p:nvPr/>
        </p:nvCxnSpPr>
        <p:spPr>
          <a:xfrm>
            <a:off x="3679042" y="4735200"/>
            <a:ext cx="0" cy="11121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C778BDE-7785-4FD2-88AD-96EDE510C557}"/>
              </a:ext>
            </a:extLst>
          </p:cNvPr>
          <p:cNvCxnSpPr>
            <a:cxnSpLocks/>
          </p:cNvCxnSpPr>
          <p:nvPr/>
        </p:nvCxnSpPr>
        <p:spPr>
          <a:xfrm>
            <a:off x="3718356" y="4675434"/>
            <a:ext cx="0" cy="17097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321D08C-92A9-4B24-872A-EE6AE3F760BE}"/>
              </a:ext>
            </a:extLst>
          </p:cNvPr>
          <p:cNvCxnSpPr>
            <a:cxnSpLocks/>
          </p:cNvCxnSpPr>
          <p:nvPr/>
        </p:nvCxnSpPr>
        <p:spPr>
          <a:xfrm>
            <a:off x="3836296" y="4614583"/>
            <a:ext cx="0" cy="2318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6FEC69D-0235-4AE4-93EC-3D5C89CE4718}"/>
              </a:ext>
            </a:extLst>
          </p:cNvPr>
          <p:cNvCxnSpPr>
            <a:cxnSpLocks/>
          </p:cNvCxnSpPr>
          <p:nvPr/>
        </p:nvCxnSpPr>
        <p:spPr>
          <a:xfrm>
            <a:off x="3757669" y="4614583"/>
            <a:ext cx="0" cy="2318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3D90F1C-26E8-44A3-A262-48BC50746EAC}"/>
              </a:ext>
            </a:extLst>
          </p:cNvPr>
          <p:cNvCxnSpPr>
            <a:cxnSpLocks/>
          </p:cNvCxnSpPr>
          <p:nvPr/>
        </p:nvCxnSpPr>
        <p:spPr>
          <a:xfrm>
            <a:off x="3561102" y="4739131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C37580F-D5C4-4996-8128-32AC5E07808C}"/>
              </a:ext>
            </a:extLst>
          </p:cNvPr>
          <p:cNvCxnSpPr>
            <a:cxnSpLocks/>
          </p:cNvCxnSpPr>
          <p:nvPr/>
        </p:nvCxnSpPr>
        <p:spPr>
          <a:xfrm>
            <a:off x="3482476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1C24806-6C88-448C-8787-A74219950C22}"/>
              </a:ext>
            </a:extLst>
          </p:cNvPr>
          <p:cNvCxnSpPr>
            <a:cxnSpLocks/>
          </p:cNvCxnSpPr>
          <p:nvPr/>
        </p:nvCxnSpPr>
        <p:spPr>
          <a:xfrm>
            <a:off x="3600416" y="4730011"/>
            <a:ext cx="0" cy="11639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B821BD1-E3E7-4FB7-ADBD-6137BCE74863}"/>
              </a:ext>
            </a:extLst>
          </p:cNvPr>
          <p:cNvCxnSpPr>
            <a:cxnSpLocks/>
          </p:cNvCxnSpPr>
          <p:nvPr/>
        </p:nvCxnSpPr>
        <p:spPr>
          <a:xfrm>
            <a:off x="3954236" y="4710900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A95DC45-3DD9-4D01-A48F-6042146E7754}"/>
              </a:ext>
            </a:extLst>
          </p:cNvPr>
          <p:cNvCxnSpPr>
            <a:cxnSpLocks/>
          </p:cNvCxnSpPr>
          <p:nvPr/>
        </p:nvCxnSpPr>
        <p:spPr>
          <a:xfrm>
            <a:off x="4229429" y="4739131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CAD77B1-46BD-49AA-B6F4-FFD792626F31}"/>
              </a:ext>
            </a:extLst>
          </p:cNvPr>
          <p:cNvCxnSpPr>
            <a:cxnSpLocks/>
          </p:cNvCxnSpPr>
          <p:nvPr/>
        </p:nvCxnSpPr>
        <p:spPr>
          <a:xfrm>
            <a:off x="4308056" y="4739131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FFA3D60-3998-487B-8689-9B431FEED516}"/>
              </a:ext>
            </a:extLst>
          </p:cNvPr>
          <p:cNvCxnSpPr>
            <a:cxnSpLocks/>
          </p:cNvCxnSpPr>
          <p:nvPr/>
        </p:nvCxnSpPr>
        <p:spPr>
          <a:xfrm>
            <a:off x="4072176" y="4739131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8A91860-5565-4D62-8AC1-93E214464837}"/>
              </a:ext>
            </a:extLst>
          </p:cNvPr>
          <p:cNvCxnSpPr>
            <a:cxnSpLocks/>
          </p:cNvCxnSpPr>
          <p:nvPr/>
        </p:nvCxnSpPr>
        <p:spPr>
          <a:xfrm>
            <a:off x="4111489" y="4710900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BAFAC4A-6A5E-41B7-A374-DBED7F6AF61E}"/>
              </a:ext>
            </a:extLst>
          </p:cNvPr>
          <p:cNvCxnSpPr>
            <a:cxnSpLocks/>
          </p:cNvCxnSpPr>
          <p:nvPr/>
        </p:nvCxnSpPr>
        <p:spPr>
          <a:xfrm>
            <a:off x="4150803" y="4710900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ECD21F3-045C-412A-89E4-E7D944BAC1F0}"/>
              </a:ext>
            </a:extLst>
          </p:cNvPr>
          <p:cNvCxnSpPr>
            <a:cxnSpLocks/>
          </p:cNvCxnSpPr>
          <p:nvPr/>
        </p:nvCxnSpPr>
        <p:spPr>
          <a:xfrm>
            <a:off x="4268743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CA25D85-E1DC-4ED4-992B-4F2B7F498727}"/>
              </a:ext>
            </a:extLst>
          </p:cNvPr>
          <p:cNvCxnSpPr>
            <a:cxnSpLocks/>
          </p:cNvCxnSpPr>
          <p:nvPr/>
        </p:nvCxnSpPr>
        <p:spPr>
          <a:xfrm>
            <a:off x="4190116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6AD8258-66D3-4C2F-A81B-24AD1234E1AF}"/>
              </a:ext>
            </a:extLst>
          </p:cNvPr>
          <p:cNvCxnSpPr>
            <a:cxnSpLocks/>
          </p:cNvCxnSpPr>
          <p:nvPr/>
        </p:nvCxnSpPr>
        <p:spPr>
          <a:xfrm>
            <a:off x="3993549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7C0D006-0C7A-403A-8FD7-521F293B2590}"/>
              </a:ext>
            </a:extLst>
          </p:cNvPr>
          <p:cNvCxnSpPr>
            <a:cxnSpLocks/>
          </p:cNvCxnSpPr>
          <p:nvPr/>
        </p:nvCxnSpPr>
        <p:spPr>
          <a:xfrm>
            <a:off x="3914922" y="4614583"/>
            <a:ext cx="0" cy="2318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C6A6B2C-2656-4DE5-B978-E9FA82F6CE1D}"/>
              </a:ext>
            </a:extLst>
          </p:cNvPr>
          <p:cNvCxnSpPr>
            <a:cxnSpLocks/>
          </p:cNvCxnSpPr>
          <p:nvPr/>
        </p:nvCxnSpPr>
        <p:spPr>
          <a:xfrm>
            <a:off x="4032863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711100B-18B0-445B-BA8E-084645FA0878}"/>
              </a:ext>
            </a:extLst>
          </p:cNvPr>
          <p:cNvCxnSpPr>
            <a:cxnSpLocks/>
          </p:cNvCxnSpPr>
          <p:nvPr/>
        </p:nvCxnSpPr>
        <p:spPr>
          <a:xfrm>
            <a:off x="4347369" y="4675434"/>
            <a:ext cx="0" cy="17097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A066B99-785C-4568-B506-3F98C0AF54F6}"/>
              </a:ext>
            </a:extLst>
          </p:cNvPr>
          <p:cNvCxnSpPr>
            <a:cxnSpLocks/>
          </p:cNvCxnSpPr>
          <p:nvPr/>
        </p:nvCxnSpPr>
        <p:spPr>
          <a:xfrm>
            <a:off x="4425996" y="4761054"/>
            <a:ext cx="0" cy="8535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B34012E-C7E8-415C-9A7F-C3A434507C58}"/>
              </a:ext>
            </a:extLst>
          </p:cNvPr>
          <p:cNvCxnSpPr>
            <a:cxnSpLocks/>
          </p:cNvCxnSpPr>
          <p:nvPr/>
        </p:nvCxnSpPr>
        <p:spPr>
          <a:xfrm>
            <a:off x="4386683" y="4710900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DE55835-6C16-409D-8608-9321A239AC02}"/>
              </a:ext>
            </a:extLst>
          </p:cNvPr>
          <p:cNvCxnSpPr>
            <a:cxnSpLocks/>
          </p:cNvCxnSpPr>
          <p:nvPr/>
        </p:nvCxnSpPr>
        <p:spPr>
          <a:xfrm>
            <a:off x="4504623" y="4675434"/>
            <a:ext cx="0" cy="17097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0361F9A-A9E2-49DB-ADDA-33610AD9ED4F}"/>
              </a:ext>
            </a:extLst>
          </p:cNvPr>
          <p:cNvCxnSpPr>
            <a:cxnSpLocks/>
          </p:cNvCxnSpPr>
          <p:nvPr/>
        </p:nvCxnSpPr>
        <p:spPr>
          <a:xfrm>
            <a:off x="4543936" y="4730011"/>
            <a:ext cx="0" cy="11639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7C8F144-3189-444B-90C5-BC9FC59777C5}"/>
              </a:ext>
            </a:extLst>
          </p:cNvPr>
          <p:cNvCxnSpPr>
            <a:cxnSpLocks/>
          </p:cNvCxnSpPr>
          <p:nvPr/>
        </p:nvCxnSpPr>
        <p:spPr>
          <a:xfrm>
            <a:off x="4465310" y="4730011"/>
            <a:ext cx="0" cy="11639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99ACC55-2DD6-42EA-9906-823DDBABB051}"/>
              </a:ext>
            </a:extLst>
          </p:cNvPr>
          <p:cNvCxnSpPr>
            <a:cxnSpLocks/>
          </p:cNvCxnSpPr>
          <p:nvPr/>
        </p:nvCxnSpPr>
        <p:spPr>
          <a:xfrm>
            <a:off x="4583250" y="4761054"/>
            <a:ext cx="0" cy="8535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5E67E348-3F55-4DDC-B019-D564B908BC84}"/>
              </a:ext>
            </a:extLst>
          </p:cNvPr>
          <p:cNvCxnSpPr>
            <a:cxnSpLocks/>
          </p:cNvCxnSpPr>
          <p:nvPr/>
        </p:nvCxnSpPr>
        <p:spPr>
          <a:xfrm>
            <a:off x="4661876" y="4710900"/>
            <a:ext cx="0" cy="13551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364EB28-9E77-4B11-8494-D39845BDA642}"/>
              </a:ext>
            </a:extLst>
          </p:cNvPr>
          <p:cNvCxnSpPr>
            <a:cxnSpLocks/>
          </p:cNvCxnSpPr>
          <p:nvPr/>
        </p:nvCxnSpPr>
        <p:spPr>
          <a:xfrm>
            <a:off x="4622563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6DBD6B8-A9F6-4FFF-8F8F-75FE904B3C2F}"/>
              </a:ext>
            </a:extLst>
          </p:cNvPr>
          <p:cNvCxnSpPr>
            <a:cxnSpLocks/>
          </p:cNvCxnSpPr>
          <p:nvPr/>
        </p:nvCxnSpPr>
        <p:spPr>
          <a:xfrm>
            <a:off x="4740503" y="4780757"/>
            <a:ext cx="0" cy="6565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13F4FF8-9840-4C62-B956-FEE0B8F24E00}"/>
              </a:ext>
            </a:extLst>
          </p:cNvPr>
          <p:cNvCxnSpPr>
            <a:cxnSpLocks/>
          </p:cNvCxnSpPr>
          <p:nvPr/>
        </p:nvCxnSpPr>
        <p:spPr>
          <a:xfrm>
            <a:off x="4779816" y="4805781"/>
            <a:ext cx="0" cy="4062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B747990-4E75-4D37-AD7E-57B1D872A88C}"/>
              </a:ext>
            </a:extLst>
          </p:cNvPr>
          <p:cNvCxnSpPr>
            <a:cxnSpLocks/>
          </p:cNvCxnSpPr>
          <p:nvPr/>
        </p:nvCxnSpPr>
        <p:spPr>
          <a:xfrm>
            <a:off x="4701190" y="4766242"/>
            <a:ext cx="0" cy="8016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AA9B961-7B5F-4614-B740-A7699F691C50}"/>
              </a:ext>
            </a:extLst>
          </p:cNvPr>
          <p:cNvCxnSpPr>
            <a:cxnSpLocks/>
          </p:cNvCxnSpPr>
          <p:nvPr/>
        </p:nvCxnSpPr>
        <p:spPr>
          <a:xfrm>
            <a:off x="4819154" y="4739131"/>
            <a:ext cx="0" cy="1072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8F37285-A52D-46E3-AA32-376E2C4768B3}"/>
              </a:ext>
            </a:extLst>
          </p:cNvPr>
          <p:cNvCxnSpPr>
            <a:cxnSpLocks/>
          </p:cNvCxnSpPr>
          <p:nvPr/>
        </p:nvCxnSpPr>
        <p:spPr>
          <a:xfrm>
            <a:off x="3157041" y="4846410"/>
            <a:ext cx="1802097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0CFBBE3-B025-4F64-9F0D-637652774D13}"/>
              </a:ext>
            </a:extLst>
          </p:cNvPr>
          <p:cNvCxnSpPr>
            <a:cxnSpLocks/>
          </p:cNvCxnSpPr>
          <p:nvPr/>
        </p:nvCxnSpPr>
        <p:spPr>
          <a:xfrm>
            <a:off x="4268743" y="4846410"/>
            <a:ext cx="550411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C2556FB-DC9E-4ED6-9415-F73D0ECBC14D}"/>
              </a:ext>
            </a:extLst>
          </p:cNvPr>
          <p:cNvCxnSpPr>
            <a:cxnSpLocks/>
          </p:cNvCxnSpPr>
          <p:nvPr/>
        </p:nvCxnSpPr>
        <p:spPr>
          <a:xfrm>
            <a:off x="3444059" y="4846410"/>
            <a:ext cx="588804" cy="0"/>
          </a:xfrm>
          <a:prstGeom prst="line">
            <a:avLst/>
          </a:prstGeom>
          <a:ln w="38100">
            <a:solidFill>
              <a:srgbClr val="B0AE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6DB844C7-6B8A-4B24-B2AC-04602B757C58}"/>
              </a:ext>
            </a:extLst>
          </p:cNvPr>
          <p:cNvSpPr txBox="1"/>
          <p:nvPr/>
        </p:nvSpPr>
        <p:spPr>
          <a:xfrm>
            <a:off x="1080519" y="2951746"/>
            <a:ext cx="2480583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R&gt;&gt;0|R&lt;&lt;0; FDR &lt;0.05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6A523BE-1ED0-44F7-8B6A-9EC8E5B52A52}"/>
              </a:ext>
            </a:extLst>
          </p:cNvPr>
          <p:cNvCxnSpPr>
            <a:cxnSpLocks/>
          </p:cNvCxnSpPr>
          <p:nvPr/>
        </p:nvCxnSpPr>
        <p:spPr>
          <a:xfrm>
            <a:off x="6011123" y="4867131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3B64B3C-CE4A-4971-9C23-3B866252DD7E}"/>
              </a:ext>
            </a:extLst>
          </p:cNvPr>
          <p:cNvSpPr/>
          <p:nvPr/>
        </p:nvSpPr>
        <p:spPr>
          <a:xfrm>
            <a:off x="6115611" y="4716335"/>
            <a:ext cx="406531" cy="135510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5E421F90-1565-4A94-8714-45E45D5CBF48}"/>
              </a:ext>
            </a:extLst>
          </p:cNvPr>
          <p:cNvCxnSpPr>
            <a:cxnSpLocks/>
          </p:cNvCxnSpPr>
          <p:nvPr/>
        </p:nvCxnSpPr>
        <p:spPr>
          <a:xfrm flipV="1">
            <a:off x="6090630" y="4600907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043C169-37E6-4BEC-A007-5AFC4592E4B3}"/>
              </a:ext>
            </a:extLst>
          </p:cNvPr>
          <p:cNvSpPr txBox="1"/>
          <p:nvPr/>
        </p:nvSpPr>
        <p:spPr>
          <a:xfrm>
            <a:off x="6384284" y="3233735"/>
            <a:ext cx="2133749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gene RNA</a:t>
            </a:r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7F6AA01-77A2-4CE7-A389-B2511239D1F7}"/>
              </a:ext>
            </a:extLst>
          </p:cNvPr>
          <p:cNvCxnSpPr>
            <a:cxnSpLocks/>
          </p:cNvCxnSpPr>
          <p:nvPr/>
        </p:nvCxnSpPr>
        <p:spPr>
          <a:xfrm rot="8100000">
            <a:off x="6848719" y="4160994"/>
            <a:ext cx="27102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A1EC88A0-E8F8-4004-B82F-6C487FFC757A}"/>
              </a:ext>
            </a:extLst>
          </p:cNvPr>
          <p:cNvSpPr/>
          <p:nvPr/>
        </p:nvSpPr>
        <p:spPr>
          <a:xfrm>
            <a:off x="7499780" y="3600258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2A94D54-B9EA-4061-9B10-E6C0A30A92E5}"/>
              </a:ext>
            </a:extLst>
          </p:cNvPr>
          <p:cNvSpPr/>
          <p:nvPr/>
        </p:nvSpPr>
        <p:spPr>
          <a:xfrm>
            <a:off x="7402539" y="3757100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310DEB78-230E-456B-8EAD-497F0CD78B15}"/>
              </a:ext>
            </a:extLst>
          </p:cNvPr>
          <p:cNvSpPr/>
          <p:nvPr/>
        </p:nvSpPr>
        <p:spPr>
          <a:xfrm>
            <a:off x="7451159" y="3678679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7B05CABA-1756-4608-8340-5B1683F294C8}"/>
              </a:ext>
            </a:extLst>
          </p:cNvPr>
          <p:cNvSpPr/>
          <p:nvPr/>
        </p:nvSpPr>
        <p:spPr>
          <a:xfrm>
            <a:off x="7353919" y="3835519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AB53A29-3E49-4E5C-A6A2-DA3C170E09F1}"/>
              </a:ext>
            </a:extLst>
          </p:cNvPr>
          <p:cNvCxnSpPr>
            <a:cxnSpLocks/>
          </p:cNvCxnSpPr>
          <p:nvPr/>
        </p:nvCxnSpPr>
        <p:spPr>
          <a:xfrm>
            <a:off x="6332548" y="4526234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C097187-7995-45F2-A54F-153D356BBD1B}"/>
              </a:ext>
            </a:extLst>
          </p:cNvPr>
          <p:cNvSpPr/>
          <p:nvPr/>
        </p:nvSpPr>
        <p:spPr>
          <a:xfrm>
            <a:off x="6437036" y="4377202"/>
            <a:ext cx="406531" cy="135510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E73F51EC-5792-496F-A8A5-8727535AC98C}"/>
              </a:ext>
            </a:extLst>
          </p:cNvPr>
          <p:cNvCxnSpPr>
            <a:cxnSpLocks/>
          </p:cNvCxnSpPr>
          <p:nvPr/>
        </p:nvCxnSpPr>
        <p:spPr>
          <a:xfrm flipV="1">
            <a:off x="6412055" y="4260009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F5B03A-6F76-4BD6-A7C6-D0B2387FAF79}"/>
              </a:ext>
            </a:extLst>
          </p:cNvPr>
          <p:cNvCxnSpPr>
            <a:cxnSpLocks/>
          </p:cNvCxnSpPr>
          <p:nvPr/>
        </p:nvCxnSpPr>
        <p:spPr>
          <a:xfrm>
            <a:off x="6747992" y="3986315"/>
            <a:ext cx="104197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6765D6B1-A5CE-475D-B9CF-15EA2386EB3E}"/>
              </a:ext>
            </a:extLst>
          </p:cNvPr>
          <p:cNvSpPr/>
          <p:nvPr/>
        </p:nvSpPr>
        <p:spPr>
          <a:xfrm>
            <a:off x="6852481" y="3837284"/>
            <a:ext cx="406531" cy="135510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AA017A2B-C2D6-4555-A16F-4ABB03B88C79}"/>
              </a:ext>
            </a:extLst>
          </p:cNvPr>
          <p:cNvCxnSpPr>
            <a:cxnSpLocks/>
          </p:cNvCxnSpPr>
          <p:nvPr/>
        </p:nvCxnSpPr>
        <p:spPr>
          <a:xfrm flipV="1">
            <a:off x="6827499" y="3720091"/>
            <a:ext cx="362318" cy="238798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10EE31D1-67E0-49B1-A5C2-35E1C11D3A21}"/>
              </a:ext>
            </a:extLst>
          </p:cNvPr>
          <p:cNvSpPr/>
          <p:nvPr/>
        </p:nvSpPr>
        <p:spPr>
          <a:xfrm>
            <a:off x="6973651" y="4348042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7D36E60-A6BB-408F-BDEE-9A96CE459890}"/>
              </a:ext>
            </a:extLst>
          </p:cNvPr>
          <p:cNvSpPr/>
          <p:nvPr/>
        </p:nvSpPr>
        <p:spPr>
          <a:xfrm>
            <a:off x="6925031" y="4426461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260369AD-7F97-40A9-9804-58DF37A3EA3F}"/>
              </a:ext>
            </a:extLst>
          </p:cNvPr>
          <p:cNvSpPr/>
          <p:nvPr/>
        </p:nvSpPr>
        <p:spPr>
          <a:xfrm>
            <a:off x="6656363" y="4721523"/>
            <a:ext cx="436053" cy="70581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9BD8ECF-4D23-4484-A9DD-7C1837226053}"/>
              </a:ext>
            </a:extLst>
          </p:cNvPr>
          <p:cNvSpPr txBox="1"/>
          <p:nvPr/>
        </p:nvSpPr>
        <p:spPr>
          <a:xfrm rot="18000000">
            <a:off x="5527694" y="3967324"/>
            <a:ext cx="1264286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218C9069-8BF7-40DF-9F0E-980F4E435D86}"/>
              </a:ext>
            </a:extLst>
          </p:cNvPr>
          <p:cNvSpPr/>
          <p:nvPr/>
        </p:nvSpPr>
        <p:spPr>
          <a:xfrm>
            <a:off x="4504623" y="5005304"/>
            <a:ext cx="1540892" cy="327624"/>
          </a:xfrm>
          <a:custGeom>
            <a:avLst/>
            <a:gdLst>
              <a:gd name="connsiteX0" fmla="*/ 0 w 1358185"/>
              <a:gd name="connsiteY0" fmla="*/ 17334 h 221075"/>
              <a:gd name="connsiteX1" fmla="*/ 589376 w 1358185"/>
              <a:gd name="connsiteY1" fmla="*/ 221016 h 221075"/>
              <a:gd name="connsiteX2" fmla="*/ 1347765 w 1358185"/>
              <a:gd name="connsiteY2" fmla="*/ 0 h 22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185" h="221075">
                <a:moveTo>
                  <a:pt x="0" y="17334"/>
                </a:moveTo>
                <a:cubicBezTo>
                  <a:pt x="182374" y="120619"/>
                  <a:pt x="364749" y="223905"/>
                  <a:pt x="589376" y="221016"/>
                </a:cubicBezTo>
                <a:cubicBezTo>
                  <a:pt x="814003" y="218127"/>
                  <a:pt x="1446717" y="2167"/>
                  <a:pt x="1347765" y="0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9B525592-1D84-43AE-9721-22F521083C7E}"/>
              </a:ext>
            </a:extLst>
          </p:cNvPr>
          <p:cNvSpPr/>
          <p:nvPr/>
        </p:nvSpPr>
        <p:spPr>
          <a:xfrm>
            <a:off x="3706347" y="5015165"/>
            <a:ext cx="2898412" cy="581659"/>
          </a:xfrm>
          <a:custGeom>
            <a:avLst/>
            <a:gdLst>
              <a:gd name="connsiteX0" fmla="*/ 0 w 1955800"/>
              <a:gd name="connsiteY0" fmla="*/ 6350 h 419104"/>
              <a:gd name="connsiteX1" fmla="*/ 679450 w 1955800"/>
              <a:gd name="connsiteY1" fmla="*/ 419100 h 419104"/>
              <a:gd name="connsiteX2" fmla="*/ 1955800 w 1955800"/>
              <a:gd name="connsiteY2" fmla="*/ 0 h 419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5800" h="419104">
                <a:moveTo>
                  <a:pt x="0" y="6350"/>
                </a:moveTo>
                <a:cubicBezTo>
                  <a:pt x="176741" y="213254"/>
                  <a:pt x="353483" y="420158"/>
                  <a:pt x="679450" y="419100"/>
                </a:cubicBezTo>
                <a:cubicBezTo>
                  <a:pt x="1005417" y="418042"/>
                  <a:pt x="1480608" y="209021"/>
                  <a:pt x="195580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B51A5C2-58BA-4DEE-A04B-2F0A3FA8D133}"/>
              </a:ext>
            </a:extLst>
          </p:cNvPr>
          <p:cNvSpPr txBox="1"/>
          <p:nvPr/>
        </p:nvSpPr>
        <p:spPr>
          <a:xfrm>
            <a:off x="4299332" y="3208929"/>
            <a:ext cx="834305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pic>
        <p:nvPicPr>
          <p:cNvPr id="173" name="Picture 172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A3C25C1F-B983-4163-9AC4-91BA7A685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62815" r="53920" b="27889"/>
          <a:stretch/>
        </p:blipFill>
        <p:spPr bwMode="auto">
          <a:xfrm>
            <a:off x="994434" y="3248922"/>
            <a:ext cx="1975681" cy="979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5" name="Picture 174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B7BF7F10-0B40-479C-9784-1DBF069A8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62082" r="37405" b="27949"/>
          <a:stretch/>
        </p:blipFill>
        <p:spPr bwMode="auto">
          <a:xfrm>
            <a:off x="1064856" y="4204968"/>
            <a:ext cx="1127317" cy="1050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28467DC-55FD-4C55-8C6A-02901D0B0E78}"/>
              </a:ext>
            </a:extLst>
          </p:cNvPr>
          <p:cNvSpPr txBox="1"/>
          <p:nvPr/>
        </p:nvSpPr>
        <p:spPr>
          <a:xfrm>
            <a:off x="1412358" y="4205393"/>
            <a:ext cx="663262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R~0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82B5D52-5049-3D5D-A6F8-F337B91C5691}"/>
              </a:ext>
            </a:extLst>
          </p:cNvPr>
          <p:cNvGrpSpPr/>
          <p:nvPr/>
        </p:nvGrpSpPr>
        <p:grpSpPr>
          <a:xfrm>
            <a:off x="3734730" y="1375003"/>
            <a:ext cx="4643036" cy="1155435"/>
            <a:chOff x="3734730" y="1375003"/>
            <a:chExt cx="4643036" cy="11554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562D67-D5F8-4421-AE87-F4892D06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4730" y="1375003"/>
              <a:ext cx="3451407" cy="40048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83982C-0ECD-468F-89EA-83B786623472}"/>
                </a:ext>
              </a:extLst>
            </p:cNvPr>
            <p:cNvSpPr txBox="1"/>
            <p:nvPr/>
          </p:nvSpPr>
          <p:spPr>
            <a:xfrm>
              <a:off x="5064265" y="1690656"/>
              <a:ext cx="40932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TSS</a:t>
              </a:r>
            </a:p>
          </p:txBody>
        </p:sp>
        <p:pic>
          <p:nvPicPr>
            <p:cNvPr id="6" name="Picture 2" descr="GeneLoc Home Page">
              <a:extLst>
                <a:ext uri="{FF2B5EF4-FFF2-40B4-BE49-F238E27FC236}">
                  <a16:creationId xmlns:a16="http://schemas.microsoft.com/office/drawing/2014/main" id="{7B510622-478B-41ED-B1B2-0379C67A6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4730" y="1935945"/>
              <a:ext cx="1586600" cy="523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066884-F1F4-4761-971A-8C2F5692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0662" y="2007383"/>
              <a:ext cx="2134252" cy="5230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6BEFE4-1E44-B73A-3AA9-26DE2F0B9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9804" y="1375003"/>
              <a:ext cx="677962" cy="1086348"/>
            </a:xfrm>
            <a:prstGeom prst="rect">
              <a:avLst/>
            </a:prstGeom>
          </p:spPr>
        </p:pic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B2260F1-E283-C653-275C-26BBF708C6D9}"/>
                </a:ext>
              </a:extLst>
            </p:cNvPr>
            <p:cNvSpPr/>
            <p:nvPr/>
          </p:nvSpPr>
          <p:spPr>
            <a:xfrm>
              <a:off x="7940697" y="1467879"/>
              <a:ext cx="184826" cy="1848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9D176F04-FBD6-E510-C5DF-3870E1AC8216}"/>
              </a:ext>
            </a:extLst>
          </p:cNvPr>
          <p:cNvSpPr txBox="1"/>
          <p:nvPr/>
        </p:nvSpPr>
        <p:spPr>
          <a:xfrm>
            <a:off x="3471305" y="1050981"/>
            <a:ext cx="6101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TF → enhancer → gene candidate links</a:t>
            </a:r>
          </a:p>
        </p:txBody>
      </p:sp>
    </p:spTree>
    <p:extLst>
      <p:ext uri="{BB962C8B-B14F-4D97-AF65-F5344CB8AC3E}">
        <p14:creationId xmlns:p14="http://schemas.microsoft.com/office/powerpoint/2010/main" val="265070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Connecting footprints with target genes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21CCFD7-4F88-E1AE-F430-683C35C7FEEB}"/>
              </a:ext>
            </a:extLst>
          </p:cNvPr>
          <p:cNvCxnSpPr>
            <a:cxnSpLocks/>
          </p:cNvCxnSpPr>
          <p:nvPr/>
        </p:nvCxnSpPr>
        <p:spPr>
          <a:xfrm>
            <a:off x="6390873" y="4294060"/>
            <a:ext cx="882871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CC92327-69FC-FBC9-E1DD-C604E556AA48}"/>
              </a:ext>
            </a:extLst>
          </p:cNvPr>
          <p:cNvSpPr/>
          <p:nvPr/>
        </p:nvSpPr>
        <p:spPr>
          <a:xfrm>
            <a:off x="6479406" y="4166290"/>
            <a:ext cx="344454" cy="114818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0072D8F-874E-657A-1AA3-084FFA77FECE}"/>
              </a:ext>
            </a:extLst>
          </p:cNvPr>
          <p:cNvCxnSpPr>
            <a:cxnSpLocks/>
          </p:cNvCxnSpPr>
          <p:nvPr/>
        </p:nvCxnSpPr>
        <p:spPr>
          <a:xfrm flipV="1">
            <a:off x="6458239" y="4068487"/>
            <a:ext cx="306993" cy="202334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08CAE4-0DCD-1DAC-2961-12E4EC55065E}"/>
              </a:ext>
            </a:extLst>
          </p:cNvPr>
          <p:cNvSpPr txBox="1"/>
          <p:nvPr/>
        </p:nvSpPr>
        <p:spPr>
          <a:xfrm>
            <a:off x="6579091" y="2910080"/>
            <a:ext cx="1807929" cy="328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gene RNA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E0AD3B-3F2A-0991-2FB0-468C288C7218}"/>
              </a:ext>
            </a:extLst>
          </p:cNvPr>
          <p:cNvCxnSpPr>
            <a:cxnSpLocks/>
          </p:cNvCxnSpPr>
          <p:nvPr/>
        </p:nvCxnSpPr>
        <p:spPr>
          <a:xfrm rot="8100000">
            <a:off x="7100570" y="3695748"/>
            <a:ext cx="229636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E312D4-48FC-BA9C-DCBB-283C3E2894ED}"/>
              </a:ext>
            </a:extLst>
          </p:cNvPr>
          <p:cNvSpPr/>
          <p:nvPr/>
        </p:nvSpPr>
        <p:spPr>
          <a:xfrm>
            <a:off x="7652215" y="3220636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AC911A-095E-2720-29E1-F7D188D461FF}"/>
              </a:ext>
            </a:extLst>
          </p:cNvPr>
          <p:cNvSpPr/>
          <p:nvPr/>
        </p:nvSpPr>
        <p:spPr>
          <a:xfrm>
            <a:off x="7569822" y="3353528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04146E0-4D22-E3AB-169C-8FA0A498CF1A}"/>
              </a:ext>
            </a:extLst>
          </p:cNvPr>
          <p:cNvSpPr/>
          <p:nvPr/>
        </p:nvSpPr>
        <p:spPr>
          <a:xfrm>
            <a:off x="7611018" y="3287082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1119A51-88BA-08EE-AA5A-A863E80B3B38}"/>
              </a:ext>
            </a:extLst>
          </p:cNvPr>
          <p:cNvSpPr/>
          <p:nvPr/>
        </p:nvSpPr>
        <p:spPr>
          <a:xfrm>
            <a:off x="7528626" y="3419973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1ABD44-9206-26D2-A527-F798EAEA091E}"/>
              </a:ext>
            </a:extLst>
          </p:cNvPr>
          <p:cNvCxnSpPr>
            <a:cxnSpLocks/>
          </p:cNvCxnSpPr>
          <p:nvPr/>
        </p:nvCxnSpPr>
        <p:spPr>
          <a:xfrm>
            <a:off x="6663217" y="4005217"/>
            <a:ext cx="882871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FA8362E-339A-9473-4738-9009560666A3}"/>
              </a:ext>
            </a:extLst>
          </p:cNvPr>
          <p:cNvSpPr/>
          <p:nvPr/>
        </p:nvSpPr>
        <p:spPr>
          <a:xfrm>
            <a:off x="6751750" y="3878942"/>
            <a:ext cx="344454" cy="114818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7EFD7AC-ECD6-94A2-0ECF-523F5AFB794B}"/>
              </a:ext>
            </a:extLst>
          </p:cNvPr>
          <p:cNvCxnSpPr>
            <a:cxnSpLocks/>
          </p:cNvCxnSpPr>
          <p:nvPr/>
        </p:nvCxnSpPr>
        <p:spPr>
          <a:xfrm flipV="1">
            <a:off x="6730583" y="3779644"/>
            <a:ext cx="306993" cy="202334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7F2B3E-A760-5BF5-4996-DBEC6A0924B0}"/>
              </a:ext>
            </a:extLst>
          </p:cNvPr>
          <p:cNvCxnSpPr>
            <a:cxnSpLocks/>
          </p:cNvCxnSpPr>
          <p:nvPr/>
        </p:nvCxnSpPr>
        <p:spPr>
          <a:xfrm>
            <a:off x="7015224" y="3547743"/>
            <a:ext cx="882871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F65F98-FB79-8D8A-21F1-AB93C453268D}"/>
              </a:ext>
            </a:extLst>
          </p:cNvPr>
          <p:cNvSpPr/>
          <p:nvPr/>
        </p:nvSpPr>
        <p:spPr>
          <a:xfrm>
            <a:off x="7103757" y="3421468"/>
            <a:ext cx="344454" cy="114818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GeneA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372FA05-7E4C-9D03-98E2-672CE8A3852C}"/>
              </a:ext>
            </a:extLst>
          </p:cNvPr>
          <p:cNvCxnSpPr>
            <a:cxnSpLocks/>
          </p:cNvCxnSpPr>
          <p:nvPr/>
        </p:nvCxnSpPr>
        <p:spPr>
          <a:xfrm flipV="1">
            <a:off x="7082590" y="3322170"/>
            <a:ext cx="306993" cy="202334"/>
          </a:xfrm>
          <a:prstGeom prst="bentConnector3">
            <a:avLst>
              <a:gd name="adj1" fmla="val 3736"/>
            </a:avLst>
          </a:prstGeom>
          <a:ln w="19050"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3DD8DAB-9B26-68D4-F05D-5B7850D41D00}"/>
              </a:ext>
            </a:extLst>
          </p:cNvPr>
          <p:cNvSpPr/>
          <p:nvPr/>
        </p:nvSpPr>
        <p:spPr>
          <a:xfrm>
            <a:off x="7206425" y="3854234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12D74DE-7639-8CA5-6D7D-E5A502F8B18F}"/>
              </a:ext>
            </a:extLst>
          </p:cNvPr>
          <p:cNvSpPr/>
          <p:nvPr/>
        </p:nvSpPr>
        <p:spPr>
          <a:xfrm>
            <a:off x="7165229" y="3920679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F5BCC7-1B4F-A83B-771A-9E35134DFDBF}"/>
              </a:ext>
            </a:extLst>
          </p:cNvPr>
          <p:cNvSpPr/>
          <p:nvPr/>
        </p:nvSpPr>
        <p:spPr>
          <a:xfrm>
            <a:off x="6937586" y="4170686"/>
            <a:ext cx="369468" cy="59804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4656A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8EECEDB-DDAB-A85E-A4E9-B143B5CDF2E2}"/>
              </a:ext>
            </a:extLst>
          </p:cNvPr>
          <p:cNvCxnSpPr>
            <a:cxnSpLocks/>
          </p:cNvCxnSpPr>
          <p:nvPr/>
        </p:nvCxnSpPr>
        <p:spPr>
          <a:xfrm>
            <a:off x="4312321" y="2629152"/>
            <a:ext cx="160864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0190978-443D-E0E2-FE3C-567920A151B2}"/>
              </a:ext>
            </a:extLst>
          </p:cNvPr>
          <p:cNvSpPr txBox="1"/>
          <p:nvPr/>
        </p:nvSpPr>
        <p:spPr>
          <a:xfrm>
            <a:off x="3894521" y="2498934"/>
            <a:ext cx="513675" cy="231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B85A3141-0D17-476E-B617-62A5837479D0}"/>
              </a:ext>
            </a:extLst>
          </p:cNvPr>
          <p:cNvGrpSpPr/>
          <p:nvPr/>
        </p:nvGrpSpPr>
        <p:grpSpPr>
          <a:xfrm>
            <a:off x="4455843" y="1462126"/>
            <a:ext cx="1213732" cy="1167026"/>
            <a:chOff x="4288875" y="1798761"/>
            <a:chExt cx="1213732" cy="94246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E5E231-F495-DDF2-829D-DD7B614DCE42}"/>
                </a:ext>
              </a:extLst>
            </p:cNvPr>
            <p:cNvCxnSpPr>
              <a:cxnSpLocks/>
            </p:cNvCxnSpPr>
            <p:nvPr/>
          </p:nvCxnSpPr>
          <p:spPr>
            <a:xfrm>
              <a:off x="4375033" y="2339360"/>
              <a:ext cx="0" cy="40186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89D976-7384-5190-F6FD-08498C1CDA1F}"/>
                </a:ext>
              </a:extLst>
            </p:cNvPr>
            <p:cNvCxnSpPr>
              <a:cxnSpLocks/>
            </p:cNvCxnSpPr>
            <p:nvPr/>
          </p:nvCxnSpPr>
          <p:spPr>
            <a:xfrm>
              <a:off x="4608205" y="2462151"/>
              <a:ext cx="0" cy="2790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2A21EE-39E7-5D9C-F7B9-FB4A63C23DCD}"/>
                </a:ext>
              </a:extLst>
            </p:cNvPr>
            <p:cNvCxnSpPr>
              <a:cxnSpLocks/>
            </p:cNvCxnSpPr>
            <p:nvPr/>
          </p:nvCxnSpPr>
          <p:spPr>
            <a:xfrm>
              <a:off x="4674825" y="2212283"/>
              <a:ext cx="0" cy="5289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582865-365B-82E3-8EBB-48507C65B0E8}"/>
                </a:ext>
              </a:extLst>
            </p:cNvPr>
            <p:cNvCxnSpPr>
              <a:cxnSpLocks/>
            </p:cNvCxnSpPr>
            <p:nvPr/>
          </p:nvCxnSpPr>
          <p:spPr>
            <a:xfrm>
              <a:off x="4474963" y="1937497"/>
              <a:ext cx="0" cy="80372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187572-2EF5-1D52-A3D1-F7EBFAFC3E5C}"/>
                </a:ext>
              </a:extLst>
            </p:cNvPr>
            <p:cNvCxnSpPr>
              <a:cxnSpLocks/>
            </p:cNvCxnSpPr>
            <p:nvPr/>
          </p:nvCxnSpPr>
          <p:spPr>
            <a:xfrm>
              <a:off x="4508274" y="2098242"/>
              <a:ext cx="0" cy="64298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3067B0-EFAE-B0E3-3CF4-8F334A932565}"/>
                </a:ext>
              </a:extLst>
            </p:cNvPr>
            <p:cNvCxnSpPr>
              <a:cxnSpLocks/>
            </p:cNvCxnSpPr>
            <p:nvPr/>
          </p:nvCxnSpPr>
          <p:spPr>
            <a:xfrm>
              <a:off x="4541584" y="2052315"/>
              <a:ext cx="0" cy="68890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4ABAB7-7404-3384-0A1E-8E80521F5A24}"/>
                </a:ext>
              </a:extLst>
            </p:cNvPr>
            <p:cNvCxnSpPr>
              <a:cxnSpLocks/>
            </p:cNvCxnSpPr>
            <p:nvPr/>
          </p:nvCxnSpPr>
          <p:spPr>
            <a:xfrm>
              <a:off x="4641515" y="2281951"/>
              <a:ext cx="0" cy="4592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7DA076-9034-FAD1-C017-391097D57BE7}"/>
                </a:ext>
              </a:extLst>
            </p:cNvPr>
            <p:cNvCxnSpPr>
              <a:cxnSpLocks/>
            </p:cNvCxnSpPr>
            <p:nvPr/>
          </p:nvCxnSpPr>
          <p:spPr>
            <a:xfrm>
              <a:off x="4574894" y="2360346"/>
              <a:ext cx="0" cy="38087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E5BC59-F008-9472-9E60-54ABCC8ECD4D}"/>
                </a:ext>
              </a:extLst>
            </p:cNvPr>
            <p:cNvCxnSpPr>
              <a:cxnSpLocks/>
            </p:cNvCxnSpPr>
            <p:nvPr/>
          </p:nvCxnSpPr>
          <p:spPr>
            <a:xfrm>
              <a:off x="4408343" y="2511587"/>
              <a:ext cx="0" cy="22963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4986BE-EBBE-88EA-3142-529D35C3EE53}"/>
                </a:ext>
              </a:extLst>
            </p:cNvPr>
            <p:cNvCxnSpPr>
              <a:cxnSpLocks/>
            </p:cNvCxnSpPr>
            <p:nvPr/>
          </p:nvCxnSpPr>
          <p:spPr>
            <a:xfrm>
              <a:off x="4341722" y="2626405"/>
              <a:ext cx="0" cy="11481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5BEDBB-1E37-A6AC-6CDC-2A5DFA34FE44}"/>
                </a:ext>
              </a:extLst>
            </p:cNvPr>
            <p:cNvCxnSpPr>
              <a:cxnSpLocks/>
            </p:cNvCxnSpPr>
            <p:nvPr/>
          </p:nvCxnSpPr>
          <p:spPr>
            <a:xfrm>
              <a:off x="4441653" y="2281951"/>
              <a:ext cx="0" cy="4592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6AB8B6-A579-6371-04A3-6753A876E6D5}"/>
                </a:ext>
              </a:extLst>
            </p:cNvPr>
            <p:cNvCxnSpPr>
              <a:cxnSpLocks/>
            </p:cNvCxnSpPr>
            <p:nvPr/>
          </p:nvCxnSpPr>
          <p:spPr>
            <a:xfrm>
              <a:off x="4741446" y="2451487"/>
              <a:ext cx="0" cy="28973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5F86E6-9096-DEDD-D527-5F2DCC258ADE}"/>
                </a:ext>
              </a:extLst>
            </p:cNvPr>
            <p:cNvCxnSpPr>
              <a:cxnSpLocks/>
            </p:cNvCxnSpPr>
            <p:nvPr/>
          </p:nvCxnSpPr>
          <p:spPr>
            <a:xfrm>
              <a:off x="4974618" y="2462151"/>
              <a:ext cx="0" cy="2790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95E6E2-3A36-62C3-25FB-C1D39ECAC49D}"/>
                </a:ext>
              </a:extLst>
            </p:cNvPr>
            <p:cNvCxnSpPr>
              <a:cxnSpLocks/>
            </p:cNvCxnSpPr>
            <p:nvPr/>
          </p:nvCxnSpPr>
          <p:spPr>
            <a:xfrm>
              <a:off x="5041238" y="2396769"/>
              <a:ext cx="0" cy="34445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9D3937-8B36-97E7-B510-E43A928C9FF8}"/>
                </a:ext>
              </a:extLst>
            </p:cNvPr>
            <p:cNvCxnSpPr>
              <a:cxnSpLocks/>
            </p:cNvCxnSpPr>
            <p:nvPr/>
          </p:nvCxnSpPr>
          <p:spPr>
            <a:xfrm>
              <a:off x="4841377" y="1937497"/>
              <a:ext cx="0" cy="80372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CAE31-F06B-C914-E1DE-E007DDB1D1E8}"/>
                </a:ext>
              </a:extLst>
            </p:cNvPr>
            <p:cNvCxnSpPr>
              <a:cxnSpLocks/>
            </p:cNvCxnSpPr>
            <p:nvPr/>
          </p:nvCxnSpPr>
          <p:spPr>
            <a:xfrm>
              <a:off x="4874687" y="1899822"/>
              <a:ext cx="0" cy="84140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A17B6-DE8C-7B2A-075A-F7ED6002BCD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997" y="2112116"/>
              <a:ext cx="0" cy="62910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DD7EBAC-B420-8FA5-8109-CB6E840782E8}"/>
                </a:ext>
              </a:extLst>
            </p:cNvPr>
            <p:cNvCxnSpPr>
              <a:cxnSpLocks/>
            </p:cNvCxnSpPr>
            <p:nvPr/>
          </p:nvCxnSpPr>
          <p:spPr>
            <a:xfrm>
              <a:off x="5007928" y="2281951"/>
              <a:ext cx="0" cy="4592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00078-86A7-7675-30D7-A1546D9D5136}"/>
                </a:ext>
              </a:extLst>
            </p:cNvPr>
            <p:cNvCxnSpPr>
              <a:cxnSpLocks/>
            </p:cNvCxnSpPr>
            <p:nvPr/>
          </p:nvCxnSpPr>
          <p:spPr>
            <a:xfrm>
              <a:off x="4941307" y="2131551"/>
              <a:ext cx="0" cy="6096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E9806E-9FD9-E894-8385-3BC1DC24236C}"/>
                </a:ext>
              </a:extLst>
            </p:cNvPr>
            <p:cNvCxnSpPr>
              <a:cxnSpLocks/>
            </p:cNvCxnSpPr>
            <p:nvPr/>
          </p:nvCxnSpPr>
          <p:spPr>
            <a:xfrm>
              <a:off x="4774756" y="2511587"/>
              <a:ext cx="0" cy="22963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A46915-AA94-97EB-2EED-2E31076AB427}"/>
                </a:ext>
              </a:extLst>
            </p:cNvPr>
            <p:cNvCxnSpPr>
              <a:cxnSpLocks/>
            </p:cNvCxnSpPr>
            <p:nvPr/>
          </p:nvCxnSpPr>
          <p:spPr>
            <a:xfrm>
              <a:off x="4708135" y="2360346"/>
              <a:ext cx="0" cy="38087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68DD7A-6ABB-4DEA-A6C4-84AD72A3A04B}"/>
                </a:ext>
              </a:extLst>
            </p:cNvPr>
            <p:cNvCxnSpPr>
              <a:cxnSpLocks/>
            </p:cNvCxnSpPr>
            <p:nvPr/>
          </p:nvCxnSpPr>
          <p:spPr>
            <a:xfrm>
              <a:off x="4808066" y="2281951"/>
              <a:ext cx="0" cy="4592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4EDF08-B486-FADF-B06D-A9CAB34FDEDB}"/>
                </a:ext>
              </a:extLst>
            </p:cNvPr>
            <p:cNvCxnSpPr>
              <a:cxnSpLocks/>
            </p:cNvCxnSpPr>
            <p:nvPr/>
          </p:nvCxnSpPr>
          <p:spPr>
            <a:xfrm>
              <a:off x="5074549" y="2596354"/>
              <a:ext cx="0" cy="1448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1BC9E8-B3FA-1B33-45F7-3DBC6ABDF8E5}"/>
                </a:ext>
              </a:extLst>
            </p:cNvPr>
            <p:cNvCxnSpPr>
              <a:cxnSpLocks/>
            </p:cNvCxnSpPr>
            <p:nvPr/>
          </p:nvCxnSpPr>
          <p:spPr>
            <a:xfrm>
              <a:off x="5141169" y="2436386"/>
              <a:ext cx="0" cy="30483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90BDF2-8DCA-62DC-DC90-87B78BCD271C}"/>
                </a:ext>
              </a:extLst>
            </p:cNvPr>
            <p:cNvCxnSpPr>
              <a:cxnSpLocks/>
            </p:cNvCxnSpPr>
            <p:nvPr/>
          </p:nvCxnSpPr>
          <p:spPr>
            <a:xfrm>
              <a:off x="5107859" y="2511587"/>
              <a:ext cx="0" cy="22963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FC3FEC-2DA2-62A1-6B2B-2537C2616DDF}"/>
                </a:ext>
              </a:extLst>
            </p:cNvPr>
            <p:cNvCxnSpPr>
              <a:cxnSpLocks/>
            </p:cNvCxnSpPr>
            <p:nvPr/>
          </p:nvCxnSpPr>
          <p:spPr>
            <a:xfrm>
              <a:off x="5207790" y="2281951"/>
              <a:ext cx="0" cy="4592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228A15-8F47-D2B9-91FF-E26F430E0658}"/>
                </a:ext>
              </a:extLst>
            </p:cNvPr>
            <p:cNvCxnSpPr>
              <a:cxnSpLocks/>
            </p:cNvCxnSpPr>
            <p:nvPr/>
          </p:nvCxnSpPr>
          <p:spPr>
            <a:xfrm>
              <a:off x="5241100" y="2339360"/>
              <a:ext cx="0" cy="40186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0A6F5C-DC09-1044-35F0-FEFD6AB6E957}"/>
                </a:ext>
              </a:extLst>
            </p:cNvPr>
            <p:cNvCxnSpPr>
              <a:cxnSpLocks/>
            </p:cNvCxnSpPr>
            <p:nvPr/>
          </p:nvCxnSpPr>
          <p:spPr>
            <a:xfrm>
              <a:off x="5174479" y="2299493"/>
              <a:ext cx="0" cy="44173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005176-1C9C-6E8E-58DE-DE28CBD8CF58}"/>
                </a:ext>
              </a:extLst>
            </p:cNvPr>
            <p:cNvCxnSpPr>
              <a:cxnSpLocks/>
            </p:cNvCxnSpPr>
            <p:nvPr/>
          </p:nvCxnSpPr>
          <p:spPr>
            <a:xfrm>
              <a:off x="5274410" y="2396769"/>
              <a:ext cx="0" cy="34445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585F25-03AC-F37E-76E9-4249357283CE}"/>
                </a:ext>
              </a:extLst>
            </p:cNvPr>
            <p:cNvCxnSpPr>
              <a:cxnSpLocks/>
            </p:cNvCxnSpPr>
            <p:nvPr/>
          </p:nvCxnSpPr>
          <p:spPr>
            <a:xfrm>
              <a:off x="5341031" y="2212283"/>
              <a:ext cx="0" cy="5289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6CB709-E3AC-A18B-B0F8-9054695B2F9C}"/>
                </a:ext>
              </a:extLst>
            </p:cNvPr>
            <p:cNvCxnSpPr>
              <a:cxnSpLocks/>
            </p:cNvCxnSpPr>
            <p:nvPr/>
          </p:nvCxnSpPr>
          <p:spPr>
            <a:xfrm>
              <a:off x="5307721" y="2191053"/>
              <a:ext cx="0" cy="55017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0C1B6DA-9835-09DA-4C61-B5A78A753AC6}"/>
                </a:ext>
              </a:extLst>
            </p:cNvPr>
            <p:cNvCxnSpPr>
              <a:cxnSpLocks/>
            </p:cNvCxnSpPr>
            <p:nvPr/>
          </p:nvCxnSpPr>
          <p:spPr>
            <a:xfrm>
              <a:off x="5407651" y="2500823"/>
              <a:ext cx="0" cy="24040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F557FF-9D92-3B99-2559-52F7FF61BB41}"/>
                </a:ext>
              </a:extLst>
            </p:cNvPr>
            <p:cNvCxnSpPr>
              <a:cxnSpLocks/>
            </p:cNvCxnSpPr>
            <p:nvPr/>
          </p:nvCxnSpPr>
          <p:spPr>
            <a:xfrm>
              <a:off x="5440962" y="2568996"/>
              <a:ext cx="0" cy="17222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624AE-2B3F-C7B4-4A32-4ED42687381B}"/>
                </a:ext>
              </a:extLst>
            </p:cNvPr>
            <p:cNvCxnSpPr>
              <a:cxnSpLocks/>
            </p:cNvCxnSpPr>
            <p:nvPr/>
          </p:nvCxnSpPr>
          <p:spPr>
            <a:xfrm>
              <a:off x="5374341" y="2451487"/>
              <a:ext cx="0" cy="28973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417688C-802B-C549-4EF0-B502CC04D665}"/>
                </a:ext>
              </a:extLst>
            </p:cNvPr>
            <p:cNvCxnSpPr>
              <a:cxnSpLocks/>
            </p:cNvCxnSpPr>
            <p:nvPr/>
          </p:nvCxnSpPr>
          <p:spPr>
            <a:xfrm>
              <a:off x="5474292" y="2650325"/>
              <a:ext cx="0" cy="9089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62E870-6267-704C-93AE-2EB7FF12AFBD}"/>
                </a:ext>
              </a:extLst>
            </p:cNvPr>
            <p:cNvCxnSpPr>
              <a:cxnSpLocks/>
            </p:cNvCxnSpPr>
            <p:nvPr/>
          </p:nvCxnSpPr>
          <p:spPr>
            <a:xfrm>
              <a:off x="4288875" y="2741223"/>
              <a:ext cx="121373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94661F-6322-1FC2-3D8A-38577C7B9F69}"/>
                </a:ext>
              </a:extLst>
            </p:cNvPr>
            <p:cNvSpPr/>
            <p:nvPr/>
          </p:nvSpPr>
          <p:spPr>
            <a:xfrm>
              <a:off x="4726469" y="1798761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A11EA1-C082-262B-4CD6-2CECEE4BCF55}"/>
                </a:ext>
              </a:extLst>
            </p:cNvPr>
            <p:cNvSpPr/>
            <p:nvPr/>
          </p:nvSpPr>
          <p:spPr>
            <a:xfrm>
              <a:off x="4536589" y="1798761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AE1675-4509-076F-2589-E56D8D740B98}"/>
                </a:ext>
              </a:extLst>
            </p:cNvPr>
            <p:cNvSpPr/>
            <p:nvPr/>
          </p:nvSpPr>
          <p:spPr>
            <a:xfrm>
              <a:off x="5008113" y="1798761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2AB8255-E637-4D92-CB97-6E39E797A729}"/>
              </a:ext>
            </a:extLst>
          </p:cNvPr>
          <p:cNvCxnSpPr>
            <a:cxnSpLocks/>
          </p:cNvCxnSpPr>
          <p:nvPr/>
        </p:nvCxnSpPr>
        <p:spPr>
          <a:xfrm>
            <a:off x="3676590" y="3992303"/>
            <a:ext cx="160864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FA3001E-EBFC-879E-9BD3-3B85E2D9E098}"/>
              </a:ext>
            </a:extLst>
          </p:cNvPr>
          <p:cNvSpPr txBox="1"/>
          <p:nvPr/>
        </p:nvSpPr>
        <p:spPr>
          <a:xfrm>
            <a:off x="3258790" y="3862086"/>
            <a:ext cx="513675" cy="231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DECA570-3804-8AC4-9A3D-EA5E1F028C29}"/>
              </a:ext>
            </a:extLst>
          </p:cNvPr>
          <p:cNvCxnSpPr>
            <a:cxnSpLocks/>
          </p:cNvCxnSpPr>
          <p:nvPr/>
        </p:nvCxnSpPr>
        <p:spPr>
          <a:xfrm>
            <a:off x="3906270" y="3653749"/>
            <a:ext cx="0" cy="33855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8D84AD-54FA-A4E1-2A37-44A36EC2D2A2}"/>
              </a:ext>
            </a:extLst>
          </p:cNvPr>
          <p:cNvCxnSpPr>
            <a:cxnSpLocks/>
          </p:cNvCxnSpPr>
          <p:nvPr/>
        </p:nvCxnSpPr>
        <p:spPr>
          <a:xfrm>
            <a:off x="4139442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F9EA943-B36E-2ADE-88E5-C5ED87A24CA3}"/>
              </a:ext>
            </a:extLst>
          </p:cNvPr>
          <p:cNvCxnSpPr>
            <a:cxnSpLocks/>
          </p:cNvCxnSpPr>
          <p:nvPr/>
        </p:nvCxnSpPr>
        <p:spPr>
          <a:xfrm>
            <a:off x="4206063" y="3546691"/>
            <a:ext cx="0" cy="44561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F93FDF7-F1C3-F5CE-07B0-9F2696F35750}"/>
              </a:ext>
            </a:extLst>
          </p:cNvPr>
          <p:cNvCxnSpPr>
            <a:cxnSpLocks/>
          </p:cNvCxnSpPr>
          <p:nvPr/>
        </p:nvCxnSpPr>
        <p:spPr>
          <a:xfrm>
            <a:off x="4006201" y="3315194"/>
            <a:ext cx="0" cy="67710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0FF36FB-7E19-8D35-A995-777A1AC7C6FB}"/>
              </a:ext>
            </a:extLst>
          </p:cNvPr>
          <p:cNvCxnSpPr>
            <a:cxnSpLocks/>
          </p:cNvCxnSpPr>
          <p:nvPr/>
        </p:nvCxnSpPr>
        <p:spPr>
          <a:xfrm>
            <a:off x="4039511" y="3450616"/>
            <a:ext cx="0" cy="54168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5BC8F68-FE76-6848-5015-6390F8A818D5}"/>
              </a:ext>
            </a:extLst>
          </p:cNvPr>
          <p:cNvCxnSpPr>
            <a:cxnSpLocks/>
          </p:cNvCxnSpPr>
          <p:nvPr/>
        </p:nvCxnSpPr>
        <p:spPr>
          <a:xfrm>
            <a:off x="4072821" y="3411924"/>
            <a:ext cx="0" cy="58037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024F152-D1A0-C8C3-CEDA-215CB8AD9646}"/>
              </a:ext>
            </a:extLst>
          </p:cNvPr>
          <p:cNvCxnSpPr>
            <a:cxnSpLocks/>
          </p:cNvCxnSpPr>
          <p:nvPr/>
        </p:nvCxnSpPr>
        <p:spPr>
          <a:xfrm>
            <a:off x="4172752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BF47CD8-0B53-C85E-BB45-5CAB589F01FB}"/>
              </a:ext>
            </a:extLst>
          </p:cNvPr>
          <p:cNvCxnSpPr>
            <a:cxnSpLocks/>
          </p:cNvCxnSpPr>
          <p:nvPr/>
        </p:nvCxnSpPr>
        <p:spPr>
          <a:xfrm>
            <a:off x="4106132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05D83D8-6B8C-702D-4D46-1927B0101E3C}"/>
              </a:ext>
            </a:extLst>
          </p:cNvPr>
          <p:cNvCxnSpPr>
            <a:cxnSpLocks/>
          </p:cNvCxnSpPr>
          <p:nvPr/>
        </p:nvCxnSpPr>
        <p:spPr>
          <a:xfrm>
            <a:off x="3939580" y="3798843"/>
            <a:ext cx="0" cy="1934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76E316-0155-F962-E575-21AB70028665}"/>
              </a:ext>
            </a:extLst>
          </p:cNvPr>
          <p:cNvCxnSpPr>
            <a:cxnSpLocks/>
          </p:cNvCxnSpPr>
          <p:nvPr/>
        </p:nvCxnSpPr>
        <p:spPr>
          <a:xfrm>
            <a:off x="3872960" y="3895573"/>
            <a:ext cx="0" cy="9673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E9E6958-29C3-FCA3-40A6-AF658F997D26}"/>
              </a:ext>
            </a:extLst>
          </p:cNvPr>
          <p:cNvCxnSpPr>
            <a:cxnSpLocks/>
          </p:cNvCxnSpPr>
          <p:nvPr/>
        </p:nvCxnSpPr>
        <p:spPr>
          <a:xfrm>
            <a:off x="3972891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880020-7D49-BC18-D7A8-864C8A076EAF}"/>
              </a:ext>
            </a:extLst>
          </p:cNvPr>
          <p:cNvCxnSpPr>
            <a:cxnSpLocks/>
          </p:cNvCxnSpPr>
          <p:nvPr/>
        </p:nvCxnSpPr>
        <p:spPr>
          <a:xfrm>
            <a:off x="4272683" y="3748211"/>
            <a:ext cx="0" cy="24409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512C4E2-3D1C-20FB-E652-7F514B122C1C}"/>
              </a:ext>
            </a:extLst>
          </p:cNvPr>
          <p:cNvCxnSpPr>
            <a:cxnSpLocks/>
          </p:cNvCxnSpPr>
          <p:nvPr/>
        </p:nvCxnSpPr>
        <p:spPr>
          <a:xfrm>
            <a:off x="4505855" y="3757196"/>
            <a:ext cx="0" cy="23510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DE8B23D-DE4C-E817-1F84-E059EEAF7DD5}"/>
              </a:ext>
            </a:extLst>
          </p:cNvPr>
          <p:cNvCxnSpPr>
            <a:cxnSpLocks/>
          </p:cNvCxnSpPr>
          <p:nvPr/>
        </p:nvCxnSpPr>
        <p:spPr>
          <a:xfrm>
            <a:off x="4572476" y="3702113"/>
            <a:ext cx="0" cy="2901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BE62A3D-442C-BFBB-7722-16093013DBEE}"/>
              </a:ext>
            </a:extLst>
          </p:cNvPr>
          <p:cNvCxnSpPr>
            <a:cxnSpLocks/>
          </p:cNvCxnSpPr>
          <p:nvPr/>
        </p:nvCxnSpPr>
        <p:spPr>
          <a:xfrm>
            <a:off x="4372614" y="3315194"/>
            <a:ext cx="0" cy="67710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2458B6-F17D-1BF0-43D8-E83A87991BCD}"/>
              </a:ext>
            </a:extLst>
          </p:cNvPr>
          <p:cNvCxnSpPr>
            <a:cxnSpLocks/>
          </p:cNvCxnSpPr>
          <p:nvPr/>
        </p:nvCxnSpPr>
        <p:spPr>
          <a:xfrm>
            <a:off x="4405924" y="3283454"/>
            <a:ext cx="0" cy="70884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7A5DB98-48A0-8481-CDC8-B1CEC2D83717}"/>
              </a:ext>
            </a:extLst>
          </p:cNvPr>
          <p:cNvCxnSpPr>
            <a:cxnSpLocks/>
          </p:cNvCxnSpPr>
          <p:nvPr/>
        </p:nvCxnSpPr>
        <p:spPr>
          <a:xfrm>
            <a:off x="4439235" y="3462304"/>
            <a:ext cx="0" cy="52999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836C749-56E3-7C15-F3C6-771A18E4FAA2}"/>
              </a:ext>
            </a:extLst>
          </p:cNvPr>
          <p:cNvCxnSpPr>
            <a:cxnSpLocks/>
          </p:cNvCxnSpPr>
          <p:nvPr/>
        </p:nvCxnSpPr>
        <p:spPr>
          <a:xfrm>
            <a:off x="4539165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F3D390-64C3-C1C1-AE63-381E02B1336A}"/>
              </a:ext>
            </a:extLst>
          </p:cNvPr>
          <p:cNvCxnSpPr>
            <a:cxnSpLocks/>
          </p:cNvCxnSpPr>
          <p:nvPr/>
        </p:nvCxnSpPr>
        <p:spPr>
          <a:xfrm>
            <a:off x="4472545" y="3478677"/>
            <a:ext cx="0" cy="51362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BC62C4-A5CF-FCD8-B2C9-08A62F571532}"/>
              </a:ext>
            </a:extLst>
          </p:cNvPr>
          <p:cNvCxnSpPr>
            <a:cxnSpLocks/>
          </p:cNvCxnSpPr>
          <p:nvPr/>
        </p:nvCxnSpPr>
        <p:spPr>
          <a:xfrm>
            <a:off x="4305993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367F61F-00A5-2731-646B-54B5C3F8F40D}"/>
              </a:ext>
            </a:extLst>
          </p:cNvPr>
          <p:cNvCxnSpPr>
            <a:cxnSpLocks/>
          </p:cNvCxnSpPr>
          <p:nvPr/>
        </p:nvCxnSpPr>
        <p:spPr>
          <a:xfrm>
            <a:off x="4239373" y="3671428"/>
            <a:ext cx="0" cy="32087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874F5DE-DBCA-E8D5-F9FB-03E4CB966455}"/>
              </a:ext>
            </a:extLst>
          </p:cNvPr>
          <p:cNvCxnSpPr>
            <a:cxnSpLocks/>
          </p:cNvCxnSpPr>
          <p:nvPr/>
        </p:nvCxnSpPr>
        <p:spPr>
          <a:xfrm>
            <a:off x="4339304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8DB792-2ECC-A9E7-6AD5-AD84070BA09D}"/>
              </a:ext>
            </a:extLst>
          </p:cNvPr>
          <p:cNvCxnSpPr>
            <a:cxnSpLocks/>
          </p:cNvCxnSpPr>
          <p:nvPr/>
        </p:nvCxnSpPr>
        <p:spPr>
          <a:xfrm>
            <a:off x="4605786" y="3702113"/>
            <a:ext cx="0" cy="2901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4E9DE98-41D2-C1F8-900F-F3D01125654C}"/>
              </a:ext>
            </a:extLst>
          </p:cNvPr>
          <p:cNvCxnSpPr>
            <a:cxnSpLocks/>
          </p:cNvCxnSpPr>
          <p:nvPr/>
        </p:nvCxnSpPr>
        <p:spPr>
          <a:xfrm>
            <a:off x="4672406" y="3735490"/>
            <a:ext cx="0" cy="25681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1498BC-382A-BFF4-024C-9D4C5C7BF85D}"/>
              </a:ext>
            </a:extLst>
          </p:cNvPr>
          <p:cNvCxnSpPr>
            <a:cxnSpLocks/>
          </p:cNvCxnSpPr>
          <p:nvPr/>
        </p:nvCxnSpPr>
        <p:spPr>
          <a:xfrm>
            <a:off x="4639096" y="3702113"/>
            <a:ext cx="0" cy="2901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DD8AFC-D250-4E75-1C0F-399D3384FAF7}"/>
              </a:ext>
            </a:extLst>
          </p:cNvPr>
          <p:cNvCxnSpPr>
            <a:cxnSpLocks/>
          </p:cNvCxnSpPr>
          <p:nvPr/>
        </p:nvCxnSpPr>
        <p:spPr>
          <a:xfrm>
            <a:off x="4739027" y="3605384"/>
            <a:ext cx="0" cy="3869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0D6FEB0-CEEF-2147-6E4B-077D406018C0}"/>
              </a:ext>
            </a:extLst>
          </p:cNvPr>
          <p:cNvCxnSpPr>
            <a:cxnSpLocks/>
          </p:cNvCxnSpPr>
          <p:nvPr/>
        </p:nvCxnSpPr>
        <p:spPr>
          <a:xfrm>
            <a:off x="4772337" y="3653749"/>
            <a:ext cx="0" cy="33855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7093F9-0F8C-A4D8-F52A-3308DFBDEB15}"/>
              </a:ext>
            </a:extLst>
          </p:cNvPr>
          <p:cNvCxnSpPr>
            <a:cxnSpLocks/>
          </p:cNvCxnSpPr>
          <p:nvPr/>
        </p:nvCxnSpPr>
        <p:spPr>
          <a:xfrm>
            <a:off x="4705717" y="3620162"/>
            <a:ext cx="0" cy="37214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914B60-784A-9CBF-A040-0081BBAEA479}"/>
              </a:ext>
            </a:extLst>
          </p:cNvPr>
          <p:cNvCxnSpPr>
            <a:cxnSpLocks/>
          </p:cNvCxnSpPr>
          <p:nvPr/>
        </p:nvCxnSpPr>
        <p:spPr>
          <a:xfrm>
            <a:off x="4805648" y="3702113"/>
            <a:ext cx="0" cy="2901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D6B0C71-190F-38BD-55ED-F894174D3321}"/>
              </a:ext>
            </a:extLst>
          </p:cNvPr>
          <p:cNvCxnSpPr>
            <a:cxnSpLocks/>
          </p:cNvCxnSpPr>
          <p:nvPr/>
        </p:nvCxnSpPr>
        <p:spPr>
          <a:xfrm>
            <a:off x="4872268" y="3546691"/>
            <a:ext cx="0" cy="44561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75F7F1B-21D2-67D1-BA2A-E2BB9EEF4A9D}"/>
              </a:ext>
            </a:extLst>
          </p:cNvPr>
          <p:cNvCxnSpPr>
            <a:cxnSpLocks/>
          </p:cNvCxnSpPr>
          <p:nvPr/>
        </p:nvCxnSpPr>
        <p:spPr>
          <a:xfrm>
            <a:off x="4838958" y="3528806"/>
            <a:ext cx="0" cy="46349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A3C5A75-9E37-4EF8-C52A-557FC96DAAA0}"/>
              </a:ext>
            </a:extLst>
          </p:cNvPr>
          <p:cNvCxnSpPr>
            <a:cxnSpLocks/>
          </p:cNvCxnSpPr>
          <p:nvPr/>
        </p:nvCxnSpPr>
        <p:spPr>
          <a:xfrm>
            <a:off x="4938889" y="3789776"/>
            <a:ext cx="0" cy="20252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D12EA61-0037-2BB1-9F22-664ED69E71A4}"/>
              </a:ext>
            </a:extLst>
          </p:cNvPr>
          <p:cNvCxnSpPr>
            <a:cxnSpLocks/>
          </p:cNvCxnSpPr>
          <p:nvPr/>
        </p:nvCxnSpPr>
        <p:spPr>
          <a:xfrm>
            <a:off x="4972199" y="3847208"/>
            <a:ext cx="0" cy="14509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6DC6CF-5830-F3CB-B9D5-0D743CDBD798}"/>
              </a:ext>
            </a:extLst>
          </p:cNvPr>
          <p:cNvCxnSpPr>
            <a:cxnSpLocks/>
          </p:cNvCxnSpPr>
          <p:nvPr/>
        </p:nvCxnSpPr>
        <p:spPr>
          <a:xfrm>
            <a:off x="4905578" y="3748211"/>
            <a:ext cx="0" cy="24409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780DC1E-5891-97AF-0E1D-4808B922E42D}"/>
              </a:ext>
            </a:extLst>
          </p:cNvPr>
          <p:cNvCxnSpPr>
            <a:cxnSpLocks/>
          </p:cNvCxnSpPr>
          <p:nvPr/>
        </p:nvCxnSpPr>
        <p:spPr>
          <a:xfrm>
            <a:off x="5005529" y="3915726"/>
            <a:ext cx="0" cy="7657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220CA41-7FCD-C45D-6A7A-D02BDF504891}"/>
              </a:ext>
            </a:extLst>
          </p:cNvPr>
          <p:cNvCxnSpPr>
            <a:cxnSpLocks/>
          </p:cNvCxnSpPr>
          <p:nvPr/>
        </p:nvCxnSpPr>
        <p:spPr>
          <a:xfrm>
            <a:off x="3820113" y="3992303"/>
            <a:ext cx="1213732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3D5BC-F023-D177-1A29-919F0A29E94C}"/>
              </a:ext>
            </a:extLst>
          </p:cNvPr>
          <p:cNvSpPr/>
          <p:nvPr/>
        </p:nvSpPr>
        <p:spPr>
          <a:xfrm>
            <a:off x="4268762" y="3198314"/>
            <a:ext cx="114818" cy="77383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7BCD4F2-8074-4672-D6B3-C5D7AA4D7A33}"/>
              </a:ext>
            </a:extLst>
          </p:cNvPr>
          <p:cNvSpPr/>
          <p:nvPr/>
        </p:nvSpPr>
        <p:spPr>
          <a:xfrm>
            <a:off x="4078881" y="3198314"/>
            <a:ext cx="114818" cy="77383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A777256-CD99-5594-7A92-62EFA42537DC}"/>
              </a:ext>
            </a:extLst>
          </p:cNvPr>
          <p:cNvSpPr/>
          <p:nvPr/>
        </p:nvSpPr>
        <p:spPr>
          <a:xfrm>
            <a:off x="4550405" y="3198314"/>
            <a:ext cx="114818" cy="773839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A96EF8-1896-9751-161A-AD5AF14C6051}"/>
              </a:ext>
            </a:extLst>
          </p:cNvPr>
          <p:cNvCxnSpPr>
            <a:cxnSpLocks/>
          </p:cNvCxnSpPr>
          <p:nvPr/>
        </p:nvCxnSpPr>
        <p:spPr>
          <a:xfrm>
            <a:off x="3090196" y="5325333"/>
            <a:ext cx="1608649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0733743-EC02-595F-81DB-21726FA9580A}"/>
              </a:ext>
            </a:extLst>
          </p:cNvPr>
          <p:cNvCxnSpPr>
            <a:cxnSpLocks/>
          </p:cNvCxnSpPr>
          <p:nvPr/>
        </p:nvCxnSpPr>
        <p:spPr>
          <a:xfrm>
            <a:off x="3319876" y="5047326"/>
            <a:ext cx="0" cy="27800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97B805B-D47F-0B5B-F6C2-194957E4228C}"/>
              </a:ext>
            </a:extLst>
          </p:cNvPr>
          <p:cNvCxnSpPr>
            <a:cxnSpLocks/>
          </p:cNvCxnSpPr>
          <p:nvPr/>
        </p:nvCxnSpPr>
        <p:spPr>
          <a:xfrm>
            <a:off x="3553048" y="4959414"/>
            <a:ext cx="0" cy="36591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D44B0A1-98C2-E9A3-9FAB-591DB317B42E}"/>
              </a:ext>
            </a:extLst>
          </p:cNvPr>
          <p:cNvCxnSpPr>
            <a:cxnSpLocks/>
          </p:cNvCxnSpPr>
          <p:nvPr/>
        </p:nvCxnSpPr>
        <p:spPr>
          <a:xfrm>
            <a:off x="3619668" y="4959414"/>
            <a:ext cx="0" cy="36591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4DE19A4-99D8-B16C-F285-1B5F26CC5BC9}"/>
              </a:ext>
            </a:extLst>
          </p:cNvPr>
          <p:cNvCxnSpPr>
            <a:cxnSpLocks/>
          </p:cNvCxnSpPr>
          <p:nvPr/>
        </p:nvCxnSpPr>
        <p:spPr>
          <a:xfrm>
            <a:off x="3419807" y="4850451"/>
            <a:ext cx="0" cy="47488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0DC5A1A9-CCFD-116B-9CC2-CB3E7522D138}"/>
              </a:ext>
            </a:extLst>
          </p:cNvPr>
          <p:cNvCxnSpPr>
            <a:cxnSpLocks/>
          </p:cNvCxnSpPr>
          <p:nvPr/>
        </p:nvCxnSpPr>
        <p:spPr>
          <a:xfrm>
            <a:off x="3453117" y="4880522"/>
            <a:ext cx="0" cy="44481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301F80D-BECD-4851-009B-958B9F46C9DF}"/>
              </a:ext>
            </a:extLst>
          </p:cNvPr>
          <p:cNvCxnSpPr>
            <a:cxnSpLocks/>
          </p:cNvCxnSpPr>
          <p:nvPr/>
        </p:nvCxnSpPr>
        <p:spPr>
          <a:xfrm>
            <a:off x="3486427" y="4922849"/>
            <a:ext cx="0" cy="4024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DC0CCB2-2204-4479-0377-462875AC40E6}"/>
              </a:ext>
            </a:extLst>
          </p:cNvPr>
          <p:cNvCxnSpPr>
            <a:cxnSpLocks/>
          </p:cNvCxnSpPr>
          <p:nvPr/>
        </p:nvCxnSpPr>
        <p:spPr>
          <a:xfrm>
            <a:off x="3586358" y="4933191"/>
            <a:ext cx="0" cy="39214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E4F80B9-C1D7-40B8-3AA5-EE3CE897D787}"/>
              </a:ext>
            </a:extLst>
          </p:cNvPr>
          <p:cNvCxnSpPr>
            <a:cxnSpLocks/>
          </p:cNvCxnSpPr>
          <p:nvPr/>
        </p:nvCxnSpPr>
        <p:spPr>
          <a:xfrm>
            <a:off x="3519737" y="4959414"/>
            <a:ext cx="0" cy="36591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90AAF4E-6DF4-1498-EE77-5A21D0873134}"/>
              </a:ext>
            </a:extLst>
          </p:cNvPr>
          <p:cNvCxnSpPr>
            <a:cxnSpLocks/>
          </p:cNvCxnSpPr>
          <p:nvPr/>
        </p:nvCxnSpPr>
        <p:spPr>
          <a:xfrm>
            <a:off x="3353186" y="5166472"/>
            <a:ext cx="0" cy="15886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2F25554-519C-BF02-B9C5-E7331EA0CACE}"/>
              </a:ext>
            </a:extLst>
          </p:cNvPr>
          <p:cNvCxnSpPr>
            <a:cxnSpLocks/>
          </p:cNvCxnSpPr>
          <p:nvPr/>
        </p:nvCxnSpPr>
        <p:spPr>
          <a:xfrm>
            <a:off x="3286565" y="5245903"/>
            <a:ext cx="0" cy="7943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9758497-0FAD-85AB-4D25-A04EA1FB4901}"/>
              </a:ext>
            </a:extLst>
          </p:cNvPr>
          <p:cNvCxnSpPr>
            <a:cxnSpLocks/>
          </p:cNvCxnSpPr>
          <p:nvPr/>
        </p:nvCxnSpPr>
        <p:spPr>
          <a:xfrm>
            <a:off x="3386496" y="5007611"/>
            <a:ext cx="0" cy="31772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57FBB86-80E4-E038-80EA-A9AE44751F5C}"/>
              </a:ext>
            </a:extLst>
          </p:cNvPr>
          <p:cNvCxnSpPr>
            <a:cxnSpLocks/>
          </p:cNvCxnSpPr>
          <p:nvPr/>
        </p:nvCxnSpPr>
        <p:spPr>
          <a:xfrm>
            <a:off x="3686289" y="4983870"/>
            <a:ext cx="0" cy="34146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E7568E7-1844-C6C8-8B37-DEAC83758413}"/>
              </a:ext>
            </a:extLst>
          </p:cNvPr>
          <p:cNvCxnSpPr>
            <a:cxnSpLocks/>
          </p:cNvCxnSpPr>
          <p:nvPr/>
        </p:nvCxnSpPr>
        <p:spPr>
          <a:xfrm>
            <a:off x="3919461" y="4959414"/>
            <a:ext cx="0" cy="36591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1BE0D55-D540-0FC7-2196-EA0CE08EE097}"/>
              </a:ext>
            </a:extLst>
          </p:cNvPr>
          <p:cNvCxnSpPr>
            <a:cxnSpLocks/>
          </p:cNvCxnSpPr>
          <p:nvPr/>
        </p:nvCxnSpPr>
        <p:spPr>
          <a:xfrm>
            <a:off x="3986081" y="5007611"/>
            <a:ext cx="0" cy="31772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84D420-D8E5-FF15-08BC-51AB98AA8CF3}"/>
              </a:ext>
            </a:extLst>
          </p:cNvPr>
          <p:cNvCxnSpPr>
            <a:cxnSpLocks/>
          </p:cNvCxnSpPr>
          <p:nvPr/>
        </p:nvCxnSpPr>
        <p:spPr>
          <a:xfrm>
            <a:off x="3786220" y="4905983"/>
            <a:ext cx="0" cy="4193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7A7F43A-DBC7-F4F2-4193-E61A0B6C49E7}"/>
              </a:ext>
            </a:extLst>
          </p:cNvPr>
          <p:cNvCxnSpPr>
            <a:cxnSpLocks/>
          </p:cNvCxnSpPr>
          <p:nvPr/>
        </p:nvCxnSpPr>
        <p:spPr>
          <a:xfrm>
            <a:off x="3819530" y="4870966"/>
            <a:ext cx="0" cy="45436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5F2BBF4-64BE-361A-A744-817AB5A21BBA}"/>
              </a:ext>
            </a:extLst>
          </p:cNvPr>
          <p:cNvCxnSpPr>
            <a:cxnSpLocks/>
          </p:cNvCxnSpPr>
          <p:nvPr/>
        </p:nvCxnSpPr>
        <p:spPr>
          <a:xfrm>
            <a:off x="3852840" y="4890119"/>
            <a:ext cx="0" cy="43521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82C0987-D80B-AE38-9E83-1B7CB7890B7C}"/>
              </a:ext>
            </a:extLst>
          </p:cNvPr>
          <p:cNvCxnSpPr>
            <a:cxnSpLocks/>
          </p:cNvCxnSpPr>
          <p:nvPr/>
        </p:nvCxnSpPr>
        <p:spPr>
          <a:xfrm>
            <a:off x="3952771" y="5007611"/>
            <a:ext cx="0" cy="31772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012324A-8D89-2A97-7DC8-A439BBE022EB}"/>
              </a:ext>
            </a:extLst>
          </p:cNvPr>
          <p:cNvCxnSpPr>
            <a:cxnSpLocks/>
          </p:cNvCxnSpPr>
          <p:nvPr/>
        </p:nvCxnSpPr>
        <p:spPr>
          <a:xfrm>
            <a:off x="3886151" y="4903565"/>
            <a:ext cx="0" cy="42176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25F03E5-D97B-BBC1-66F3-C243054F4E83}"/>
              </a:ext>
            </a:extLst>
          </p:cNvPr>
          <p:cNvCxnSpPr>
            <a:cxnSpLocks/>
          </p:cNvCxnSpPr>
          <p:nvPr/>
        </p:nvCxnSpPr>
        <p:spPr>
          <a:xfrm>
            <a:off x="3719599" y="4992144"/>
            <a:ext cx="0" cy="33318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44C43EE-3B48-4A6A-BA43-F9298353011B}"/>
              </a:ext>
            </a:extLst>
          </p:cNvPr>
          <p:cNvCxnSpPr>
            <a:cxnSpLocks/>
          </p:cNvCxnSpPr>
          <p:nvPr/>
        </p:nvCxnSpPr>
        <p:spPr>
          <a:xfrm>
            <a:off x="3652979" y="4983870"/>
            <a:ext cx="0" cy="34146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D60EA82-2905-FE93-7ECF-B3C719A98CF6}"/>
              </a:ext>
            </a:extLst>
          </p:cNvPr>
          <p:cNvCxnSpPr>
            <a:cxnSpLocks/>
          </p:cNvCxnSpPr>
          <p:nvPr/>
        </p:nvCxnSpPr>
        <p:spPr>
          <a:xfrm>
            <a:off x="3752909" y="5007611"/>
            <a:ext cx="0" cy="31772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5AAD312-3CFF-3284-5396-69BED0AE52AE}"/>
              </a:ext>
            </a:extLst>
          </p:cNvPr>
          <p:cNvCxnSpPr>
            <a:cxnSpLocks/>
          </p:cNvCxnSpPr>
          <p:nvPr/>
        </p:nvCxnSpPr>
        <p:spPr>
          <a:xfrm>
            <a:off x="4019392" y="5038685"/>
            <a:ext cx="0" cy="28664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16614FE-AB1C-4797-11FC-9067BDDD3734}"/>
              </a:ext>
            </a:extLst>
          </p:cNvPr>
          <p:cNvCxnSpPr>
            <a:cxnSpLocks/>
          </p:cNvCxnSpPr>
          <p:nvPr/>
        </p:nvCxnSpPr>
        <p:spPr>
          <a:xfrm>
            <a:off x="4086012" y="5114449"/>
            <a:ext cx="0" cy="21088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39640BE-1DFE-537F-722B-188AF8138ADB}"/>
              </a:ext>
            </a:extLst>
          </p:cNvPr>
          <p:cNvCxnSpPr>
            <a:cxnSpLocks/>
          </p:cNvCxnSpPr>
          <p:nvPr/>
        </p:nvCxnSpPr>
        <p:spPr>
          <a:xfrm>
            <a:off x="4052702" y="5047326"/>
            <a:ext cx="0" cy="27800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5CCFB9E-F5A1-BC0F-40CD-CE10D48C3D8D}"/>
              </a:ext>
            </a:extLst>
          </p:cNvPr>
          <p:cNvCxnSpPr>
            <a:cxnSpLocks/>
          </p:cNvCxnSpPr>
          <p:nvPr/>
        </p:nvCxnSpPr>
        <p:spPr>
          <a:xfrm>
            <a:off x="4152633" y="5007611"/>
            <a:ext cx="0" cy="31772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C1907FD-9EB6-BB4A-5E85-F156865BFA5C}"/>
              </a:ext>
            </a:extLst>
          </p:cNvPr>
          <p:cNvCxnSpPr>
            <a:cxnSpLocks/>
          </p:cNvCxnSpPr>
          <p:nvPr/>
        </p:nvCxnSpPr>
        <p:spPr>
          <a:xfrm>
            <a:off x="4185943" y="5047326"/>
            <a:ext cx="0" cy="27800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2451662-4CA1-F9ED-EEEA-D3E97D578ACD}"/>
              </a:ext>
            </a:extLst>
          </p:cNvPr>
          <p:cNvCxnSpPr>
            <a:cxnSpLocks/>
          </p:cNvCxnSpPr>
          <p:nvPr/>
        </p:nvCxnSpPr>
        <p:spPr>
          <a:xfrm>
            <a:off x="4119322" y="5019746"/>
            <a:ext cx="0" cy="30558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7B1CE4C-03B4-37E7-2DFC-A89B4A521B68}"/>
              </a:ext>
            </a:extLst>
          </p:cNvPr>
          <p:cNvCxnSpPr>
            <a:cxnSpLocks/>
          </p:cNvCxnSpPr>
          <p:nvPr/>
        </p:nvCxnSpPr>
        <p:spPr>
          <a:xfrm>
            <a:off x="4219253" y="5087041"/>
            <a:ext cx="0" cy="23829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F37BD08-A3E7-7E16-48E6-963593D85E28}"/>
              </a:ext>
            </a:extLst>
          </p:cNvPr>
          <p:cNvCxnSpPr>
            <a:cxnSpLocks/>
          </p:cNvCxnSpPr>
          <p:nvPr/>
        </p:nvCxnSpPr>
        <p:spPr>
          <a:xfrm>
            <a:off x="4285874" y="5079021"/>
            <a:ext cx="0" cy="24631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1BC1C3B-86BA-6325-861C-6F44131744FF}"/>
              </a:ext>
            </a:extLst>
          </p:cNvPr>
          <p:cNvCxnSpPr>
            <a:cxnSpLocks/>
          </p:cNvCxnSpPr>
          <p:nvPr/>
        </p:nvCxnSpPr>
        <p:spPr>
          <a:xfrm>
            <a:off x="4252564" y="5047326"/>
            <a:ext cx="0" cy="27800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384E7C2-F2F0-CE0D-B1BB-31D1E3474B1E}"/>
              </a:ext>
            </a:extLst>
          </p:cNvPr>
          <p:cNvCxnSpPr>
            <a:cxnSpLocks/>
          </p:cNvCxnSpPr>
          <p:nvPr/>
        </p:nvCxnSpPr>
        <p:spPr>
          <a:xfrm>
            <a:off x="4352494" y="5159026"/>
            <a:ext cx="0" cy="16630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E73E91-E386-0C50-CD1D-8DCB0468450E}"/>
              </a:ext>
            </a:extLst>
          </p:cNvPr>
          <p:cNvCxnSpPr>
            <a:cxnSpLocks/>
          </p:cNvCxnSpPr>
          <p:nvPr/>
        </p:nvCxnSpPr>
        <p:spPr>
          <a:xfrm>
            <a:off x="4385805" y="5206187"/>
            <a:ext cx="0" cy="119146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B6ED58F-198A-4BD5-99A5-C4646D7CA7D8}"/>
              </a:ext>
            </a:extLst>
          </p:cNvPr>
          <p:cNvCxnSpPr>
            <a:cxnSpLocks/>
          </p:cNvCxnSpPr>
          <p:nvPr/>
        </p:nvCxnSpPr>
        <p:spPr>
          <a:xfrm>
            <a:off x="4319184" y="5124895"/>
            <a:ext cx="0" cy="200438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893D0A4-3B85-2C56-EB7A-E4107EB56188}"/>
              </a:ext>
            </a:extLst>
          </p:cNvPr>
          <p:cNvCxnSpPr>
            <a:cxnSpLocks/>
          </p:cNvCxnSpPr>
          <p:nvPr/>
        </p:nvCxnSpPr>
        <p:spPr>
          <a:xfrm>
            <a:off x="4419135" y="5262451"/>
            <a:ext cx="0" cy="6288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B569335-593F-D6DA-8CBB-0277D21FED27}"/>
              </a:ext>
            </a:extLst>
          </p:cNvPr>
          <p:cNvCxnSpPr>
            <a:cxnSpLocks/>
          </p:cNvCxnSpPr>
          <p:nvPr/>
        </p:nvCxnSpPr>
        <p:spPr>
          <a:xfrm>
            <a:off x="3233718" y="5325333"/>
            <a:ext cx="1213732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560DA644-E68F-BE14-24BA-04BE38ACD0BD}"/>
              </a:ext>
            </a:extLst>
          </p:cNvPr>
          <p:cNvSpPr txBox="1"/>
          <p:nvPr/>
        </p:nvSpPr>
        <p:spPr>
          <a:xfrm>
            <a:off x="2672396" y="5195116"/>
            <a:ext cx="513675" cy="231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ADA3759-E30A-4D4A-983F-7C64D88C1462}"/>
              </a:ext>
            </a:extLst>
          </p:cNvPr>
          <p:cNvGrpSpPr/>
          <p:nvPr/>
        </p:nvGrpSpPr>
        <p:grpSpPr>
          <a:xfrm>
            <a:off x="3494177" y="4745933"/>
            <a:ext cx="586342" cy="555482"/>
            <a:chOff x="3327209" y="4494942"/>
            <a:chExt cx="586342" cy="91854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2D44E5C-3F2C-CB9C-1A07-84B07E46D2FF}"/>
                </a:ext>
              </a:extLst>
            </p:cNvPr>
            <p:cNvSpPr/>
            <p:nvPr/>
          </p:nvSpPr>
          <p:spPr>
            <a:xfrm>
              <a:off x="3517090" y="4494942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031C0C4-C565-4950-930F-BD8A5366AA85}"/>
                </a:ext>
              </a:extLst>
            </p:cNvPr>
            <p:cNvSpPr/>
            <p:nvPr/>
          </p:nvSpPr>
          <p:spPr>
            <a:xfrm>
              <a:off x="3327209" y="4494942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0F3A3AC-DBEB-EDD5-6937-BA608818EFF5}"/>
                </a:ext>
              </a:extLst>
            </p:cNvPr>
            <p:cNvSpPr/>
            <p:nvPr/>
          </p:nvSpPr>
          <p:spPr>
            <a:xfrm>
              <a:off x="3798733" y="4494942"/>
              <a:ext cx="114818" cy="918544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0EC93FA-2693-446D-05EB-6EFA7B3F88B8}"/>
              </a:ext>
            </a:extLst>
          </p:cNvPr>
          <p:cNvCxnSpPr>
            <a:cxnSpLocks/>
          </p:cNvCxnSpPr>
          <p:nvPr/>
        </p:nvCxnSpPr>
        <p:spPr>
          <a:xfrm rot="8100000">
            <a:off x="4707963" y="3050887"/>
            <a:ext cx="229636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D6104494-A597-4756-9798-9B4AF3C8CBD4}"/>
              </a:ext>
            </a:extLst>
          </p:cNvPr>
          <p:cNvGrpSpPr/>
          <p:nvPr/>
        </p:nvGrpSpPr>
        <p:grpSpPr>
          <a:xfrm>
            <a:off x="3701288" y="2611211"/>
            <a:ext cx="1592643" cy="340791"/>
            <a:chOff x="6530808" y="3782282"/>
            <a:chExt cx="1268366" cy="271403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E5C35D36-A3D6-F947-FF8B-4071A8CAE0C6}"/>
                </a:ext>
              </a:extLst>
            </p:cNvPr>
            <p:cNvGrpSpPr/>
            <p:nvPr/>
          </p:nvGrpSpPr>
          <p:grpSpPr>
            <a:xfrm>
              <a:off x="6683093" y="3782282"/>
              <a:ext cx="1108512" cy="184666"/>
              <a:chOff x="913805" y="3589005"/>
              <a:chExt cx="1108512" cy="184666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693252E-6DE4-5A26-9D0B-DFC8E9A57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165" y="3681338"/>
                <a:ext cx="73152" cy="0"/>
              </a:xfrm>
              <a:prstGeom prst="line">
                <a:avLst/>
              </a:prstGeom>
              <a:ln w="38100">
                <a:solidFill>
                  <a:srgbClr val="C96B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C5B64EF-4577-88AB-E36C-1DB263213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819" y="3681338"/>
                <a:ext cx="45720" cy="0"/>
              </a:xfrm>
              <a:prstGeom prst="line">
                <a:avLst/>
              </a:prstGeom>
              <a:ln w="38100">
                <a:solidFill>
                  <a:srgbClr val="877C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538E695-372B-E88D-0C4E-CB87A85B68FD}"/>
                  </a:ext>
                </a:extLst>
              </p:cNvPr>
              <p:cNvSpPr txBox="1"/>
              <p:nvPr/>
            </p:nvSpPr>
            <p:spPr>
              <a:xfrm>
                <a:off x="913805" y="3589005"/>
                <a:ext cx="41069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Motifs</a:t>
                </a:r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9395F30-65AD-0DA9-80A5-81AA56A94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837" y="3681338"/>
                <a:ext cx="64008" cy="0"/>
              </a:xfrm>
              <a:prstGeom prst="line">
                <a:avLst/>
              </a:prstGeom>
              <a:ln w="38100">
                <a:solidFill>
                  <a:srgbClr val="428E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F577BB8-3A43-29D7-98FF-68B878E78CD2}"/>
                </a:ext>
              </a:extLst>
            </p:cNvPr>
            <p:cNvGrpSpPr/>
            <p:nvPr/>
          </p:nvGrpSpPr>
          <p:grpSpPr>
            <a:xfrm>
              <a:off x="6530808" y="3869019"/>
              <a:ext cx="1268366" cy="184666"/>
              <a:chOff x="6530808" y="3869019"/>
              <a:chExt cx="1268366" cy="184666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BF49C30-F056-BFD3-A0D7-73BD598920E3}"/>
                  </a:ext>
                </a:extLst>
              </p:cNvPr>
              <p:cNvSpPr txBox="1"/>
              <p:nvPr/>
            </p:nvSpPr>
            <p:spPr>
              <a:xfrm>
                <a:off x="6530808" y="3869019"/>
                <a:ext cx="5629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Footprints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22685E8-B5DF-8A74-EEE9-F1E24E17E5C5}"/>
                  </a:ext>
                </a:extLst>
              </p:cNvPr>
              <p:cNvSpPr/>
              <p:nvPr/>
            </p:nvSpPr>
            <p:spPr>
              <a:xfrm>
                <a:off x="7707734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+++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D2E1596A-880B-F30D-3F19-280C6564D713}"/>
                  </a:ext>
                </a:extLst>
              </p:cNvPr>
              <p:cNvSpPr/>
              <p:nvPr/>
            </p:nvSpPr>
            <p:spPr>
              <a:xfrm>
                <a:off x="748029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D66AB239-6B46-A8A0-6B9D-40B662B40FAB}"/>
                  </a:ext>
                </a:extLst>
              </p:cNvPr>
              <p:cNvSpPr/>
              <p:nvPr/>
            </p:nvSpPr>
            <p:spPr>
              <a:xfrm>
                <a:off x="733072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+++</a:t>
                </a:r>
              </a:p>
            </p:txBody>
          </p:sp>
        </p:grp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10D67510-68B9-360B-83F4-82B9E4904924}"/>
              </a:ext>
            </a:extLst>
          </p:cNvPr>
          <p:cNvGrpSpPr/>
          <p:nvPr/>
        </p:nvGrpSpPr>
        <p:grpSpPr>
          <a:xfrm>
            <a:off x="3067970" y="3985792"/>
            <a:ext cx="1592643" cy="340791"/>
            <a:chOff x="6530808" y="3782282"/>
            <a:chExt cx="1268366" cy="271403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2AD5249-0D50-2945-91DF-1F5F568A6EC8}"/>
                </a:ext>
              </a:extLst>
            </p:cNvPr>
            <p:cNvGrpSpPr/>
            <p:nvPr/>
          </p:nvGrpSpPr>
          <p:grpSpPr>
            <a:xfrm>
              <a:off x="6683093" y="3782282"/>
              <a:ext cx="1108512" cy="184666"/>
              <a:chOff x="913805" y="3589005"/>
              <a:chExt cx="1108512" cy="184666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8E51491-299C-E31E-7301-0174AFCE2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165" y="3681338"/>
                <a:ext cx="73152" cy="0"/>
              </a:xfrm>
              <a:prstGeom prst="line">
                <a:avLst/>
              </a:prstGeom>
              <a:ln w="38100">
                <a:solidFill>
                  <a:srgbClr val="C96B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C8F6055-A108-0FED-40A4-EA449D45AE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819" y="3681338"/>
                <a:ext cx="45720" cy="0"/>
              </a:xfrm>
              <a:prstGeom prst="line">
                <a:avLst/>
              </a:prstGeom>
              <a:ln w="38100">
                <a:solidFill>
                  <a:srgbClr val="877C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20BA44E8-54DA-7AB8-D667-C0E2ACE22816}"/>
                  </a:ext>
                </a:extLst>
              </p:cNvPr>
              <p:cNvSpPr txBox="1"/>
              <p:nvPr/>
            </p:nvSpPr>
            <p:spPr>
              <a:xfrm>
                <a:off x="913805" y="3589005"/>
                <a:ext cx="41069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Motifs</a:t>
                </a:r>
              </a:p>
            </p:txBody>
          </p: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EA6CF2A-DA13-2E73-0BC5-FBCE5D6B70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837" y="3681338"/>
                <a:ext cx="64008" cy="0"/>
              </a:xfrm>
              <a:prstGeom prst="line">
                <a:avLst/>
              </a:prstGeom>
              <a:ln w="38100">
                <a:solidFill>
                  <a:srgbClr val="428E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DC88F7C-6A32-046C-6F13-D9AF8CF32AEA}"/>
                </a:ext>
              </a:extLst>
            </p:cNvPr>
            <p:cNvGrpSpPr/>
            <p:nvPr/>
          </p:nvGrpSpPr>
          <p:grpSpPr>
            <a:xfrm>
              <a:off x="6530808" y="3869019"/>
              <a:ext cx="1268366" cy="184666"/>
              <a:chOff x="6530808" y="3869019"/>
              <a:chExt cx="1268366" cy="184666"/>
            </a:xfrm>
          </p:grpSpPr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E5917179-82E7-64E0-BE54-07F2D611D616}"/>
                  </a:ext>
                </a:extLst>
              </p:cNvPr>
              <p:cNvSpPr txBox="1"/>
              <p:nvPr/>
            </p:nvSpPr>
            <p:spPr>
              <a:xfrm>
                <a:off x="6530808" y="3869019"/>
                <a:ext cx="5629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Footprints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5E5CC68-EDB4-EAEC-EB73-077D127125D3}"/>
                  </a:ext>
                </a:extLst>
              </p:cNvPr>
              <p:cNvSpPr/>
              <p:nvPr/>
            </p:nvSpPr>
            <p:spPr>
              <a:xfrm>
                <a:off x="7707734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++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BB9BD3C-A58A-A425-6B05-E4ABC9DC17D5}"/>
                  </a:ext>
                </a:extLst>
              </p:cNvPr>
              <p:cNvSpPr/>
              <p:nvPr/>
            </p:nvSpPr>
            <p:spPr>
              <a:xfrm>
                <a:off x="748029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++</a:t>
                </a: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01E365C9-C1CE-9AD8-77C1-B36EEDF0205F}"/>
                  </a:ext>
                </a:extLst>
              </p:cNvPr>
              <p:cNvSpPr/>
              <p:nvPr/>
            </p:nvSpPr>
            <p:spPr>
              <a:xfrm>
                <a:off x="733072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4D27BE-0C37-B533-CCA9-D490FAA958C3}"/>
              </a:ext>
            </a:extLst>
          </p:cNvPr>
          <p:cNvGrpSpPr/>
          <p:nvPr/>
        </p:nvGrpSpPr>
        <p:grpSpPr>
          <a:xfrm>
            <a:off x="2480755" y="5312227"/>
            <a:ext cx="1592643" cy="340791"/>
            <a:chOff x="6530808" y="3782282"/>
            <a:chExt cx="1268366" cy="271403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89CDB5A-0F8E-7976-A314-2A3E78620D51}"/>
                </a:ext>
              </a:extLst>
            </p:cNvPr>
            <p:cNvGrpSpPr/>
            <p:nvPr/>
          </p:nvGrpSpPr>
          <p:grpSpPr>
            <a:xfrm>
              <a:off x="6683093" y="3782282"/>
              <a:ext cx="1108512" cy="184666"/>
              <a:chOff x="913805" y="3589005"/>
              <a:chExt cx="1108512" cy="184666"/>
            </a:xfrm>
          </p:grpSpPr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7180CB1-3507-00F4-B720-88280BC44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9165" y="3681338"/>
                <a:ext cx="73152" cy="0"/>
              </a:xfrm>
              <a:prstGeom prst="line">
                <a:avLst/>
              </a:prstGeom>
              <a:ln w="38100">
                <a:solidFill>
                  <a:srgbClr val="C96B7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81CFAF1-7B2F-DB21-BCC2-43847F6D27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2819" y="3681338"/>
                <a:ext cx="45720" cy="0"/>
              </a:xfrm>
              <a:prstGeom prst="line">
                <a:avLst/>
              </a:prstGeom>
              <a:ln w="38100">
                <a:solidFill>
                  <a:srgbClr val="877CB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45CC48F-C9E9-BF2A-91FF-6F26588E66B1}"/>
                  </a:ext>
                </a:extLst>
              </p:cNvPr>
              <p:cNvSpPr txBox="1"/>
              <p:nvPr/>
            </p:nvSpPr>
            <p:spPr>
              <a:xfrm>
                <a:off x="913805" y="3589005"/>
                <a:ext cx="41069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Motifs</a:t>
                </a: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883194F7-32F7-E95D-1FEB-ED653C325D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837" y="3681338"/>
                <a:ext cx="64008" cy="0"/>
              </a:xfrm>
              <a:prstGeom prst="line">
                <a:avLst/>
              </a:prstGeom>
              <a:ln w="38100">
                <a:solidFill>
                  <a:srgbClr val="428E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1615258-477B-1B2C-6680-6180828A4391}"/>
                </a:ext>
              </a:extLst>
            </p:cNvPr>
            <p:cNvGrpSpPr/>
            <p:nvPr/>
          </p:nvGrpSpPr>
          <p:grpSpPr>
            <a:xfrm>
              <a:off x="6530808" y="3869019"/>
              <a:ext cx="1268366" cy="184666"/>
              <a:chOff x="6530808" y="3869019"/>
              <a:chExt cx="1268366" cy="184666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1248043E-FB3A-9EB1-3E82-B5ECD93ADD5B}"/>
                  </a:ext>
                </a:extLst>
              </p:cNvPr>
              <p:cNvSpPr txBox="1"/>
              <p:nvPr/>
            </p:nvSpPr>
            <p:spPr>
              <a:xfrm>
                <a:off x="6530808" y="3869019"/>
                <a:ext cx="56297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>
                    <a:solidFill>
                      <a:srgbClr val="201C1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Footprints</a:t>
                </a: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A220A4F2-2AB1-F965-116B-BDE8B95C372C}"/>
                  </a:ext>
                </a:extLst>
              </p:cNvPr>
              <p:cNvSpPr/>
              <p:nvPr/>
            </p:nvSpPr>
            <p:spPr>
              <a:xfrm>
                <a:off x="7707734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6D423C1E-B0D7-FAC6-2218-684BA72CAB41}"/>
                  </a:ext>
                </a:extLst>
              </p:cNvPr>
              <p:cNvSpPr/>
              <p:nvPr/>
            </p:nvSpPr>
            <p:spPr>
              <a:xfrm>
                <a:off x="748029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+++</a:t>
                </a: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DF90BA7-389C-692F-F960-358ACABD0096}"/>
                  </a:ext>
                </a:extLst>
              </p:cNvPr>
              <p:cNvSpPr/>
              <p:nvPr/>
            </p:nvSpPr>
            <p:spPr>
              <a:xfrm>
                <a:off x="7330726" y="3938493"/>
                <a:ext cx="91440" cy="45719"/>
              </a:xfrm>
              <a:prstGeom prst="rect">
                <a:avLst/>
              </a:prstGeom>
              <a:solidFill>
                <a:srgbClr val="4656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3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</p:grp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D26BF73F-D63C-CC8F-B4B4-8552AACC6827}"/>
              </a:ext>
            </a:extLst>
          </p:cNvPr>
          <p:cNvSpPr txBox="1"/>
          <p:nvPr/>
        </p:nvSpPr>
        <p:spPr>
          <a:xfrm rot="18000000">
            <a:off x="2347589" y="3680950"/>
            <a:ext cx="1071232" cy="328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ADDEBB0-D83F-D308-8658-E4A4D03516F2}"/>
              </a:ext>
            </a:extLst>
          </p:cNvPr>
          <p:cNvSpPr txBox="1"/>
          <p:nvPr/>
        </p:nvSpPr>
        <p:spPr>
          <a:xfrm rot="18000000">
            <a:off x="5981263" y="3531652"/>
            <a:ext cx="1071232" cy="328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0265BB38-3F71-8F0C-FE97-1A0EDFE7ED8B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248" name="Picture 247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BBEF2D19-AF9E-4C6A-BC00-2E1C44873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62815" r="53920" b="27889"/>
          <a:stretch/>
        </p:blipFill>
        <p:spPr bwMode="auto">
          <a:xfrm>
            <a:off x="6355405" y="1796699"/>
            <a:ext cx="1975681" cy="979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9" name="Picture 248" descr="A diagram of a gene analysis&#10;&#10;AI-generated content may be incorrect.">
            <a:extLst>
              <a:ext uri="{FF2B5EF4-FFF2-40B4-BE49-F238E27FC236}">
                <a16:creationId xmlns:a16="http://schemas.microsoft.com/office/drawing/2014/main" id="{3F36C1B9-8A99-4F59-9B55-2CC5772624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0" t="62082" r="37405" b="27949"/>
          <a:stretch/>
        </p:blipFill>
        <p:spPr bwMode="auto">
          <a:xfrm>
            <a:off x="6521940" y="4505960"/>
            <a:ext cx="1127317" cy="1050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9BE151B6-F68A-4D99-976C-ADFEB4DE2CC4}"/>
              </a:ext>
            </a:extLst>
          </p:cNvPr>
          <p:cNvSpPr txBox="1"/>
          <p:nvPr/>
        </p:nvSpPr>
        <p:spPr>
          <a:xfrm>
            <a:off x="6869442" y="4506385"/>
            <a:ext cx="663262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R~0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98EE65E-AE24-4A35-A359-8B1D4CB4A1EB}"/>
              </a:ext>
            </a:extLst>
          </p:cNvPr>
          <p:cNvSpPr txBox="1"/>
          <p:nvPr/>
        </p:nvSpPr>
        <p:spPr>
          <a:xfrm>
            <a:off x="6355405" y="1541582"/>
            <a:ext cx="2480583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R&gt;&gt;0|R&lt;&lt;0; FDR &lt;0.05</a:t>
            </a:r>
          </a:p>
        </p:txBody>
      </p: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4499AF46-80F7-4CFE-BCEB-CDDE60FA9E5E}"/>
              </a:ext>
            </a:extLst>
          </p:cNvPr>
          <p:cNvCxnSpPr>
            <a:cxnSpLocks/>
          </p:cNvCxnSpPr>
          <p:nvPr/>
        </p:nvCxnSpPr>
        <p:spPr>
          <a:xfrm>
            <a:off x="5794986" y="3510511"/>
            <a:ext cx="672981" cy="0"/>
          </a:xfrm>
          <a:prstGeom prst="straightConnector1">
            <a:avLst/>
          </a:prstGeom>
          <a:ln w="28575">
            <a:solidFill>
              <a:srgbClr val="6D6B6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Left Brace 253">
            <a:extLst>
              <a:ext uri="{FF2B5EF4-FFF2-40B4-BE49-F238E27FC236}">
                <a16:creationId xmlns:a16="http://schemas.microsoft.com/office/drawing/2014/main" id="{B034DD82-AD9A-4B98-8BC0-2554AAC11A3D}"/>
              </a:ext>
            </a:extLst>
          </p:cNvPr>
          <p:cNvSpPr/>
          <p:nvPr/>
        </p:nvSpPr>
        <p:spPr>
          <a:xfrm flipH="1">
            <a:off x="5953029" y="1462126"/>
            <a:ext cx="236220" cy="4100384"/>
          </a:xfrm>
          <a:prstGeom prst="leftBrac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1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transcription factor regulons</a:t>
            </a:r>
          </a:p>
        </p:txBody>
      </p:sp>
      <p:pic>
        <p:nvPicPr>
          <p:cNvPr id="2145" name="Picture 2144">
            <a:extLst>
              <a:ext uri="{FF2B5EF4-FFF2-40B4-BE49-F238E27FC236}">
                <a16:creationId xmlns:a16="http://schemas.microsoft.com/office/drawing/2014/main" id="{E8DEC5FF-EB07-D613-7EFD-BE1DBBE0D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20" y="2867649"/>
            <a:ext cx="1768046" cy="1660886"/>
          </a:xfrm>
          <a:prstGeom prst="rect">
            <a:avLst/>
          </a:prstGeom>
        </p:spPr>
      </p:pic>
      <p:pic>
        <p:nvPicPr>
          <p:cNvPr id="2146" name="Picture 2145">
            <a:extLst>
              <a:ext uri="{FF2B5EF4-FFF2-40B4-BE49-F238E27FC236}">
                <a16:creationId xmlns:a16="http://schemas.microsoft.com/office/drawing/2014/main" id="{D6403CF8-B8A9-15BC-FE66-5031839B5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39" y="2767474"/>
            <a:ext cx="1802860" cy="1628899"/>
          </a:xfrm>
          <a:prstGeom prst="rect">
            <a:avLst/>
          </a:prstGeom>
        </p:spPr>
      </p:pic>
      <p:sp>
        <p:nvSpPr>
          <p:cNvPr id="2209" name="TextBox 2208">
            <a:extLst>
              <a:ext uri="{FF2B5EF4-FFF2-40B4-BE49-F238E27FC236}">
                <a16:creationId xmlns:a16="http://schemas.microsoft.com/office/drawing/2014/main" id="{12FE1901-4CB3-25DC-CA3C-35BB8C88699C}"/>
              </a:ext>
            </a:extLst>
          </p:cNvPr>
          <p:cNvSpPr txBox="1"/>
          <p:nvPr/>
        </p:nvSpPr>
        <p:spPr>
          <a:xfrm>
            <a:off x="6688916" y="2150800"/>
            <a:ext cx="400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Basal gene regulatory network</a:t>
            </a:r>
          </a:p>
        </p:txBody>
      </p:sp>
      <p:sp>
        <p:nvSpPr>
          <p:cNvPr id="2210" name="TextBox 2209">
            <a:extLst>
              <a:ext uri="{FF2B5EF4-FFF2-40B4-BE49-F238E27FC236}">
                <a16:creationId xmlns:a16="http://schemas.microsoft.com/office/drawing/2014/main" id="{98D8E345-7CCE-B22A-1A96-48802B434306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F3CC1E4-08C2-4793-BDA1-083246840D20}"/>
              </a:ext>
            </a:extLst>
          </p:cNvPr>
          <p:cNvSpPr txBox="1"/>
          <p:nvPr/>
        </p:nvSpPr>
        <p:spPr>
          <a:xfrm>
            <a:off x="2883023" y="2589754"/>
            <a:ext cx="1624725" cy="485339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94E491B5-4D6E-4F97-B1D0-DE6D88A08581}"/>
              </a:ext>
            </a:extLst>
          </p:cNvPr>
          <p:cNvSpPr txBox="1"/>
          <p:nvPr/>
        </p:nvSpPr>
        <p:spPr>
          <a:xfrm>
            <a:off x="813709" y="2589753"/>
            <a:ext cx="1667351" cy="485339"/>
          </a:xfrm>
          <a:prstGeom prst="rect">
            <a:avLst/>
          </a:prstGeom>
          <a:solidFill>
            <a:srgbClr val="06A088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TF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C43C80A-9428-46C9-A58A-9322317AF57E}"/>
              </a:ext>
            </a:extLst>
          </p:cNvPr>
          <p:cNvSpPr txBox="1"/>
          <p:nvPr/>
        </p:nvSpPr>
        <p:spPr>
          <a:xfrm>
            <a:off x="3892615" y="3581925"/>
            <a:ext cx="1667351" cy="485339"/>
          </a:xfrm>
          <a:prstGeom prst="rect">
            <a:avLst/>
          </a:prstGeom>
          <a:solidFill>
            <a:srgbClr val="3C5587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Target genes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04B7044-940D-4ED8-B26D-37964BC417E7}"/>
              </a:ext>
            </a:extLst>
          </p:cNvPr>
          <p:cNvSpPr txBox="1"/>
          <p:nvPr/>
        </p:nvSpPr>
        <p:spPr>
          <a:xfrm>
            <a:off x="1753490" y="3581924"/>
            <a:ext cx="1624725" cy="485339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3C01C97B-686A-49E1-960B-219B8862B7D1}"/>
              </a:ext>
            </a:extLst>
          </p:cNvPr>
          <p:cNvCxnSpPr>
            <a:cxnSpLocks/>
          </p:cNvCxnSpPr>
          <p:nvPr/>
        </p:nvCxnSpPr>
        <p:spPr>
          <a:xfrm>
            <a:off x="2010278" y="3128151"/>
            <a:ext cx="0" cy="356903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193A64D-8BFE-4F84-A912-C71983B5EB3E}"/>
              </a:ext>
            </a:extLst>
          </p:cNvPr>
          <p:cNvCxnSpPr>
            <a:cxnSpLocks/>
          </p:cNvCxnSpPr>
          <p:nvPr/>
        </p:nvCxnSpPr>
        <p:spPr>
          <a:xfrm flipH="1">
            <a:off x="3424671" y="3824593"/>
            <a:ext cx="406901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049183A-5DBF-4986-AEC4-72291968E6E8}"/>
              </a:ext>
            </a:extLst>
          </p:cNvPr>
          <p:cNvCxnSpPr>
            <a:cxnSpLocks/>
          </p:cNvCxnSpPr>
          <p:nvPr/>
        </p:nvCxnSpPr>
        <p:spPr>
          <a:xfrm>
            <a:off x="4090701" y="3215828"/>
            <a:ext cx="244435" cy="233834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6EF88831-B511-4D76-ABDA-8E846D06D06E}"/>
              </a:ext>
            </a:extLst>
          </p:cNvPr>
          <p:cNvSpPr txBox="1"/>
          <p:nvPr/>
        </p:nvSpPr>
        <p:spPr>
          <a:xfrm>
            <a:off x="4212919" y="3163283"/>
            <a:ext cx="1667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R&gt;&gt;0|R&lt;&lt;0; FDR &lt;0.05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3E29EDC-13C5-4D30-926E-C9607CC260B0}"/>
              </a:ext>
            </a:extLst>
          </p:cNvPr>
          <p:cNvSpPr txBox="1"/>
          <p:nvPr/>
        </p:nvSpPr>
        <p:spPr>
          <a:xfrm>
            <a:off x="2292436" y="2237663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ACDC5D16-55AA-4C61-9549-16EFCE1CF5FF}"/>
              </a:ext>
            </a:extLst>
          </p:cNvPr>
          <p:cNvSpPr txBox="1"/>
          <p:nvPr/>
        </p:nvSpPr>
        <p:spPr>
          <a:xfrm>
            <a:off x="2740799" y="4106630"/>
            <a:ext cx="2480583" cy="387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R&gt;&gt;0|R&lt;&lt;0; FDR &lt;0.05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689144B-5C77-4CE6-AB43-0F1A0E2EF246}"/>
              </a:ext>
            </a:extLst>
          </p:cNvPr>
          <p:cNvSpPr txBox="1"/>
          <p:nvPr/>
        </p:nvSpPr>
        <p:spPr>
          <a:xfrm>
            <a:off x="660815" y="3201940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R&gt;&gt;0; FDR &lt;0.05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578AC53-A7EE-43F1-A363-C6FD4C69D1BA}"/>
              </a:ext>
            </a:extLst>
          </p:cNvPr>
          <p:cNvCxnSpPr>
            <a:cxnSpLocks/>
          </p:cNvCxnSpPr>
          <p:nvPr/>
        </p:nvCxnSpPr>
        <p:spPr>
          <a:xfrm flipH="1">
            <a:off x="2460240" y="2525837"/>
            <a:ext cx="406901" cy="0"/>
          </a:xfrm>
          <a:prstGeom prst="straightConnector1">
            <a:avLst/>
          </a:prstGeom>
          <a:ln w="28575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Arrow: Right 228">
            <a:extLst>
              <a:ext uri="{FF2B5EF4-FFF2-40B4-BE49-F238E27FC236}">
                <a16:creationId xmlns:a16="http://schemas.microsoft.com/office/drawing/2014/main" id="{5BD164DA-D44E-4594-8054-D78B3B6C62D8}"/>
              </a:ext>
            </a:extLst>
          </p:cNvPr>
          <p:cNvSpPr/>
          <p:nvPr/>
        </p:nvSpPr>
        <p:spPr>
          <a:xfrm>
            <a:off x="6002489" y="3463550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2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549-032E-ED1B-E4FF-005283D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Validate Episcope TF-regulon predictions with published RNAseq data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6409-8660-FB9E-C89F-7E6E99DF5F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3469FF-4719-48B0-9860-BD5FC4B20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63"/>
          <a:stretch/>
        </p:blipFill>
        <p:spPr>
          <a:xfrm>
            <a:off x="0" y="2675106"/>
            <a:ext cx="12192000" cy="1774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B77B40-AE3F-46DD-A5CF-FFFFC6E59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471" y="1841218"/>
            <a:ext cx="4224669" cy="7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436409-8660-FB9E-C89F-7E6E99DF5F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0CE72-4F7D-4DB3-B2C7-F3E080B95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4"/>
          <a:stretch/>
        </p:blipFill>
        <p:spPr>
          <a:xfrm>
            <a:off x="0" y="2417323"/>
            <a:ext cx="12192000" cy="21549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6433148-4FAD-41A3-B695-2A9F2A92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43"/>
            <a:ext cx="10515601" cy="620817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Helvetica" panose="020B0604020202020204" pitchFamily="34" charset="0"/>
                <a:cs typeface="Helvetica" panose="020B0604020202020204" pitchFamily="34" charset="0"/>
              </a:rPr>
              <a:t>Validate Episcope TF-regulon predictions with published RNAseq data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4CA18-B522-4FD7-8F2C-3BBE7B9A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20" y="1684670"/>
            <a:ext cx="3583448" cy="6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0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549-032E-ED1B-E4FF-005283D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Validate Episcope TF-regulon predictions with published RNAseq data</a:t>
            </a:r>
            <a:endParaRPr lang="en-US" dirty="0"/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4CB19C70-4DC4-0738-3514-44E00C1A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47271"/>
            <a:ext cx="10972800" cy="3763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436409-8660-FB9E-C89F-7E6E99DF5F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66197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549-032E-ED1B-E4FF-005283D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Validate Episcope TF-regulon predictions with published RNAseq data</a:t>
            </a:r>
            <a:endParaRPr lang="en-US" dirty="0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DCEAC90-74F8-6970-A895-52E424E38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293616" y="-2057400"/>
            <a:ext cx="3604768" cy="10972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4FBAD3-8C32-552A-E39D-979EC0980B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3196087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549-032E-ED1B-E4FF-005283D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>
                <a:latin typeface="Helvetica" panose="020B0604020202020204" pitchFamily="34" charset="0"/>
                <a:cs typeface="Helvetica" panose="020B0604020202020204" pitchFamily="34" charset="0"/>
              </a:rPr>
              <a:t>Validate Episcope TF-regulon predictions with published RNAseq data</a:t>
            </a:r>
            <a:endParaRPr lang="en-US" dirty="0"/>
          </a:p>
        </p:txBody>
      </p:sp>
      <p:pic>
        <p:nvPicPr>
          <p:cNvPr id="4" name="Picture 3" descr="A graph with blue and red lines&#10;&#10;AI-generated content may be incorrect.">
            <a:extLst>
              <a:ext uri="{FF2B5EF4-FFF2-40B4-BE49-F238E27FC236}">
                <a16:creationId xmlns:a16="http://schemas.microsoft.com/office/drawing/2014/main" id="{62EAA4BB-28B4-2914-2BB0-8400423B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31414"/>
            <a:ext cx="10972800" cy="31951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F3527-B9A2-AA5A-FBA3-5697515AC074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21916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3539"/>
            <a:ext cx="10515600" cy="633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Lineage plasticity in Pancreatic ductal adenocarcinoma (PDAC): classical vs basal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E71BD-260C-46CB-85FF-9F4EA20E7085}"/>
              </a:ext>
            </a:extLst>
          </p:cNvPr>
          <p:cNvSpPr txBox="1"/>
          <p:nvPr/>
        </p:nvSpPr>
        <p:spPr>
          <a:xfrm>
            <a:off x="5132047" y="6371802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Reference: 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Evan, T., Wang, V.MY. &amp; Behrens, A. The roles of </a:t>
            </a:r>
            <a:r>
              <a:rPr lang="en-US" sz="1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intratumour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heterogeneity in the biology and treatment of pancreatic ductal adenocarcinoma. </a:t>
            </a:r>
            <a:r>
              <a:rPr lang="en-US" sz="1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Oncogene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4686–4695 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09D921-0FDA-F34F-E186-916A0A720E26}"/>
              </a:ext>
            </a:extLst>
          </p:cNvPr>
          <p:cNvGrpSpPr/>
          <p:nvPr/>
        </p:nvGrpSpPr>
        <p:grpSpPr>
          <a:xfrm>
            <a:off x="1760701" y="1789851"/>
            <a:ext cx="8670599" cy="4329156"/>
            <a:chOff x="1285109" y="1937652"/>
            <a:chExt cx="8670599" cy="4329156"/>
          </a:xfrm>
        </p:grpSpPr>
        <p:pic>
          <p:nvPicPr>
            <p:cNvPr id="1026" name="Picture 2" descr="Fig. 3">
              <a:extLst>
                <a:ext uri="{FF2B5EF4-FFF2-40B4-BE49-F238E27FC236}">
                  <a16:creationId xmlns:a16="http://schemas.microsoft.com/office/drawing/2014/main" id="{08E7F4E8-049A-47C7-94E2-FC19CCF1F2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725"/>
            <a:stretch/>
          </p:blipFill>
          <p:spPr bwMode="auto">
            <a:xfrm>
              <a:off x="2266121" y="3745437"/>
              <a:ext cx="6896604" cy="2521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Fig_1_Classical_Basal_PDAC_V2">
              <a:extLst>
                <a:ext uri="{FF2B5EF4-FFF2-40B4-BE49-F238E27FC236}">
                  <a16:creationId xmlns:a16="http://schemas.microsoft.com/office/drawing/2014/main" id="{C8EB406B-8EA1-4CCC-8FC7-91A106461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7" t="61491" r="28888"/>
            <a:stretch/>
          </p:blipFill>
          <p:spPr bwMode="auto">
            <a:xfrm>
              <a:off x="6251367" y="2088921"/>
              <a:ext cx="1221004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Fig_1_Classical_Basal_PDAC_V2">
              <a:extLst>
                <a:ext uri="{FF2B5EF4-FFF2-40B4-BE49-F238E27FC236}">
                  <a16:creationId xmlns:a16="http://schemas.microsoft.com/office/drawing/2014/main" id="{90867455-5010-4806-8654-0E2157037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25" r="25392" b="61491"/>
            <a:stretch/>
          </p:blipFill>
          <p:spPr bwMode="auto">
            <a:xfrm>
              <a:off x="3248338" y="2088921"/>
              <a:ext cx="1471051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Fig_1_Classical_Basal_PDAC_V2">
              <a:extLst>
                <a:ext uri="{FF2B5EF4-FFF2-40B4-BE49-F238E27FC236}">
                  <a16:creationId xmlns:a16="http://schemas.microsoft.com/office/drawing/2014/main" id="{BB088DF9-DCE6-4887-B4F8-FD1A82525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73" t="57412" r="57293"/>
            <a:stretch/>
          </p:blipFill>
          <p:spPr bwMode="auto">
            <a:xfrm>
              <a:off x="7472371" y="2094940"/>
              <a:ext cx="1169977" cy="929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Fig_1_Classical_Basal_PDAC_V2">
              <a:extLst>
                <a:ext uri="{FF2B5EF4-FFF2-40B4-BE49-F238E27FC236}">
                  <a16:creationId xmlns:a16="http://schemas.microsoft.com/office/drawing/2014/main" id="{C251576A-F869-400B-B798-FA972C7965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9" r="57977" b="54872"/>
            <a:stretch/>
          </p:blipFill>
          <p:spPr bwMode="auto">
            <a:xfrm>
              <a:off x="2215937" y="2164607"/>
              <a:ext cx="973323" cy="85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ig_1_Classical_Basal_PDAC_V2">
              <a:extLst>
                <a:ext uri="{FF2B5EF4-FFF2-40B4-BE49-F238E27FC236}">
                  <a16:creationId xmlns:a16="http://schemas.microsoft.com/office/drawing/2014/main" id="{28BDF4F5-D7BC-4634-B403-29BF84F4E1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57" t="39287" r="37654" b="37794"/>
            <a:stretch/>
          </p:blipFill>
          <p:spPr bwMode="auto">
            <a:xfrm rot="16200000">
              <a:off x="5375591" y="2226081"/>
              <a:ext cx="332284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8C3BA1-C32F-4EAD-ACC9-A7B59AECA819}"/>
                </a:ext>
              </a:extLst>
            </p:cNvPr>
            <p:cNvSpPr txBox="1"/>
            <p:nvPr/>
          </p:nvSpPr>
          <p:spPr>
            <a:xfrm>
              <a:off x="4745827" y="1937652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latin typeface="Arial" panose="020B0604020202020204" pitchFamily="34" charset="0"/>
                  <a:cs typeface="Arial" panose="020B0604020202020204" pitchFamily="34" charset="0"/>
                </a:rPr>
                <a:t>Δ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Epigenome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BE15BFB-8AB9-4081-9E62-8E4C5E3A0E16}"/>
                </a:ext>
              </a:extLst>
            </p:cNvPr>
            <p:cNvSpPr txBox="1"/>
            <p:nvPr/>
          </p:nvSpPr>
          <p:spPr>
            <a:xfrm>
              <a:off x="1285109" y="3189760"/>
              <a:ext cx="35481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GATA6, HNF1A, HNF4A, ECAD, LGALS4, KLF5, etc.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AFC87C-AB7D-4925-852A-D5AE1B76AE7D}"/>
                </a:ext>
              </a:extLst>
            </p:cNvPr>
            <p:cNvSpPr txBox="1"/>
            <p:nvPr/>
          </p:nvSpPr>
          <p:spPr>
            <a:xfrm>
              <a:off x="6407560" y="3189760"/>
              <a:ext cx="35481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ETS1, CREB1, VIM, ZEB1, HMGA2,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1732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A549-032E-ED1B-E4FF-005283D3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 from </a:t>
            </a:r>
            <a:r>
              <a:rPr lang="en-US" altLang="zh-CN" dirty="0" err="1"/>
              <a:t>GRaNIE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36409-8660-FB9E-C89F-7E6E99DF5F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95132E-1D6E-4E49-9276-8EFA58763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2"/>
          <a:stretch/>
        </p:blipFill>
        <p:spPr>
          <a:xfrm rot="5400000">
            <a:off x="1835580" y="486349"/>
            <a:ext cx="4105264" cy="72239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506AE0-D3D4-4F56-8BD9-9E95E3C3C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015" y="1705452"/>
            <a:ext cx="4679985" cy="2869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C04716-606C-412B-B105-D136A8A41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678"/>
          <a:stretch/>
        </p:blipFill>
        <p:spPr>
          <a:xfrm>
            <a:off x="2126455" y="1809459"/>
            <a:ext cx="4105264" cy="4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9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5" name="Straight Arrow Connector 2154">
            <a:extLst>
              <a:ext uri="{FF2B5EF4-FFF2-40B4-BE49-F238E27FC236}">
                <a16:creationId xmlns:a16="http://schemas.microsoft.com/office/drawing/2014/main" id="{02670A37-0FA8-22C3-68B3-AFD1F52D43D6}"/>
              </a:ext>
            </a:extLst>
          </p:cNvPr>
          <p:cNvCxnSpPr>
            <a:stCxn id="2115" idx="0"/>
            <a:endCxn id="2140" idx="5"/>
          </p:cNvCxnSpPr>
          <p:nvPr/>
        </p:nvCxnSpPr>
        <p:spPr>
          <a:xfrm flipH="1" flipV="1">
            <a:off x="1181855" y="2227025"/>
            <a:ext cx="261784" cy="518522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6" name="Straight Arrow Connector 2165">
            <a:extLst>
              <a:ext uri="{FF2B5EF4-FFF2-40B4-BE49-F238E27FC236}">
                <a16:creationId xmlns:a16="http://schemas.microsoft.com/office/drawing/2014/main" id="{C7A51D99-1BF2-6E63-8D29-B0D7DAF5CA43}"/>
              </a:ext>
            </a:extLst>
          </p:cNvPr>
          <p:cNvCxnSpPr>
            <a:cxnSpLocks/>
            <a:stCxn id="3" idx="3"/>
            <a:endCxn id="18" idx="1"/>
          </p:cNvCxnSpPr>
          <p:nvPr/>
        </p:nvCxnSpPr>
        <p:spPr>
          <a:xfrm flipV="1">
            <a:off x="2394002" y="2204957"/>
            <a:ext cx="234002" cy="78049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0" name="Straight Arrow Connector 2189">
            <a:extLst>
              <a:ext uri="{FF2B5EF4-FFF2-40B4-BE49-F238E27FC236}">
                <a16:creationId xmlns:a16="http://schemas.microsoft.com/office/drawing/2014/main" id="{67528FFD-462E-839B-57EC-BD2E1F5156AD}"/>
              </a:ext>
            </a:extLst>
          </p:cNvPr>
          <p:cNvCxnSpPr>
            <a:stCxn id="25" idx="3"/>
            <a:endCxn id="39" idx="2"/>
          </p:cNvCxnSpPr>
          <p:nvPr/>
        </p:nvCxnSpPr>
        <p:spPr>
          <a:xfrm flipV="1">
            <a:off x="3289521" y="1665617"/>
            <a:ext cx="228920" cy="45720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7" name="Straight Arrow Connector 2206">
            <a:extLst>
              <a:ext uri="{FF2B5EF4-FFF2-40B4-BE49-F238E27FC236}">
                <a16:creationId xmlns:a16="http://schemas.microsoft.com/office/drawing/2014/main" id="{8DDC8F24-DF98-5010-5342-47C888894177}"/>
              </a:ext>
            </a:extLst>
          </p:cNvPr>
          <p:cNvCxnSpPr>
            <a:stCxn id="46" idx="3"/>
            <a:endCxn id="60" idx="3"/>
          </p:cNvCxnSpPr>
          <p:nvPr/>
        </p:nvCxnSpPr>
        <p:spPr>
          <a:xfrm flipV="1">
            <a:off x="3638586" y="2484308"/>
            <a:ext cx="242311" cy="13391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Condition-Specific and Differential GRNs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C6CE79-B7D5-1DF3-2C5B-39F234435BDF}"/>
              </a:ext>
            </a:extLst>
          </p:cNvPr>
          <p:cNvSpPr/>
          <p:nvPr/>
        </p:nvSpPr>
        <p:spPr>
          <a:xfrm>
            <a:off x="2302562" y="2237286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5E4DE8-F4CC-8121-421B-E484A04BDF57}"/>
              </a:ext>
            </a:extLst>
          </p:cNvPr>
          <p:cNvSpPr/>
          <p:nvPr/>
        </p:nvSpPr>
        <p:spPr>
          <a:xfrm>
            <a:off x="1925210" y="19907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9B0039-D56A-41BE-6861-33A7CB0B3958}"/>
              </a:ext>
            </a:extLst>
          </p:cNvPr>
          <p:cNvSpPr/>
          <p:nvPr/>
        </p:nvSpPr>
        <p:spPr>
          <a:xfrm>
            <a:off x="1879490" y="21431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E8CDB0-C920-F4A8-1BC8-4CB692D514B4}"/>
              </a:ext>
            </a:extLst>
          </p:cNvPr>
          <p:cNvSpPr/>
          <p:nvPr/>
        </p:nvSpPr>
        <p:spPr>
          <a:xfrm>
            <a:off x="2205326" y="18666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2EEECD-B45E-194E-1FE7-2C9495A744EF}"/>
              </a:ext>
            </a:extLst>
          </p:cNvPr>
          <p:cNvSpPr/>
          <p:nvPr/>
        </p:nvSpPr>
        <p:spPr>
          <a:xfrm>
            <a:off x="1925210" y="22955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836F2-CD73-6D3F-C310-A04A8B96F5FA}"/>
              </a:ext>
            </a:extLst>
          </p:cNvPr>
          <p:cNvSpPr/>
          <p:nvPr/>
        </p:nvSpPr>
        <p:spPr>
          <a:xfrm>
            <a:off x="2336690" y="18970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DF3996-3BBE-3597-62D2-FBC3174ACE9E}"/>
              </a:ext>
            </a:extLst>
          </p:cNvPr>
          <p:cNvSpPr/>
          <p:nvPr/>
        </p:nvSpPr>
        <p:spPr>
          <a:xfrm>
            <a:off x="2172147" y="20583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8D6059-3BDB-BB2D-11AA-E106D5F98B6B}"/>
              </a:ext>
            </a:extLst>
          </p:cNvPr>
          <p:cNvSpPr/>
          <p:nvPr/>
        </p:nvSpPr>
        <p:spPr>
          <a:xfrm>
            <a:off x="2016650" y="210103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0B29F3-A909-29D8-A457-E1C134267B4D}"/>
              </a:ext>
            </a:extLst>
          </p:cNvPr>
          <p:cNvSpPr/>
          <p:nvPr/>
        </p:nvSpPr>
        <p:spPr>
          <a:xfrm>
            <a:off x="2046522" y="22270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450B4B-98AE-EC3E-7A63-6B8A3AE67068}"/>
              </a:ext>
            </a:extLst>
          </p:cNvPr>
          <p:cNvSpPr/>
          <p:nvPr/>
        </p:nvSpPr>
        <p:spPr>
          <a:xfrm>
            <a:off x="1971591" y="242173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93AF46D-B0A5-2D2B-B0ED-15508E45A715}"/>
              </a:ext>
            </a:extLst>
          </p:cNvPr>
          <p:cNvSpPr/>
          <p:nvPr/>
        </p:nvSpPr>
        <p:spPr>
          <a:xfrm>
            <a:off x="2290970" y="239029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ECFFB7-5365-A120-B56F-4D470CB6BA9E}"/>
              </a:ext>
            </a:extLst>
          </p:cNvPr>
          <p:cNvSpPr/>
          <p:nvPr/>
        </p:nvSpPr>
        <p:spPr>
          <a:xfrm>
            <a:off x="2247498" y="19786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599297-1368-3BD0-9A7F-BBEF8976B182}"/>
              </a:ext>
            </a:extLst>
          </p:cNvPr>
          <p:cNvSpPr/>
          <p:nvPr/>
        </p:nvSpPr>
        <p:spPr>
          <a:xfrm>
            <a:off x="2431730" y="20850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C708C3-18C4-2941-4BE9-5EFFF217D411}"/>
              </a:ext>
            </a:extLst>
          </p:cNvPr>
          <p:cNvSpPr/>
          <p:nvPr/>
        </p:nvSpPr>
        <p:spPr>
          <a:xfrm>
            <a:off x="2348282" y="259777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54E368-4431-C8E0-1D90-CA19C3F6DC8C}"/>
              </a:ext>
            </a:extLst>
          </p:cNvPr>
          <p:cNvSpPr/>
          <p:nvPr/>
        </p:nvSpPr>
        <p:spPr>
          <a:xfrm>
            <a:off x="2614613" y="21915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CE5D93-945F-D15A-965C-F5C3F55BE9F2}"/>
              </a:ext>
            </a:extLst>
          </p:cNvPr>
          <p:cNvSpPr/>
          <p:nvPr/>
        </p:nvSpPr>
        <p:spPr>
          <a:xfrm>
            <a:off x="2548123" y="21100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F39DFFF-7939-486D-809E-A0E541D77D81}"/>
              </a:ext>
            </a:extLst>
          </p:cNvPr>
          <p:cNvSpPr/>
          <p:nvPr/>
        </p:nvSpPr>
        <p:spPr>
          <a:xfrm>
            <a:off x="2586733" y="234079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9551496-1E0C-2E4A-112E-EECADB6B2B3E}"/>
              </a:ext>
            </a:extLst>
          </p:cNvPr>
          <p:cNvSpPr/>
          <p:nvPr/>
        </p:nvSpPr>
        <p:spPr>
          <a:xfrm>
            <a:off x="2431730" y="236410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C9C8B5-BC2C-5FFA-2114-C0787A209B45}"/>
              </a:ext>
            </a:extLst>
          </p:cNvPr>
          <p:cNvSpPr/>
          <p:nvPr/>
        </p:nvSpPr>
        <p:spPr>
          <a:xfrm>
            <a:off x="2495293" y="19022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203B6C5-BD8A-AD00-96B5-8B5F78FFEF57}"/>
              </a:ext>
            </a:extLst>
          </p:cNvPr>
          <p:cNvSpPr/>
          <p:nvPr/>
        </p:nvSpPr>
        <p:spPr>
          <a:xfrm>
            <a:off x="2439722" y="198791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0A6D654-F467-12FA-F592-2A11D3CA4FC8}"/>
              </a:ext>
            </a:extLst>
          </p:cNvPr>
          <p:cNvSpPr/>
          <p:nvPr/>
        </p:nvSpPr>
        <p:spPr>
          <a:xfrm>
            <a:off x="2126427" y="25205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F053612-5265-F85A-E298-28AA2AF1F55A}"/>
              </a:ext>
            </a:extLst>
          </p:cNvPr>
          <p:cNvSpPr/>
          <p:nvPr/>
        </p:nvSpPr>
        <p:spPr>
          <a:xfrm>
            <a:off x="3198081" y="1665617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435C1C-E3C6-6A77-6C99-7336DF5E671D}"/>
              </a:ext>
            </a:extLst>
          </p:cNvPr>
          <p:cNvSpPr/>
          <p:nvPr/>
        </p:nvSpPr>
        <p:spPr>
          <a:xfrm>
            <a:off x="2820729" y="14190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5EDFE3-47A7-7352-E0F3-8A67EFCD70C2}"/>
              </a:ext>
            </a:extLst>
          </p:cNvPr>
          <p:cNvSpPr/>
          <p:nvPr/>
        </p:nvSpPr>
        <p:spPr>
          <a:xfrm>
            <a:off x="2775009" y="15714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C14B4CA-1473-87E8-EBB6-B8B97DB8AB56}"/>
              </a:ext>
            </a:extLst>
          </p:cNvPr>
          <p:cNvSpPr/>
          <p:nvPr/>
        </p:nvSpPr>
        <p:spPr>
          <a:xfrm>
            <a:off x="3100845" y="12949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D98966-BC5C-B4B7-78CB-77B15CA3332A}"/>
              </a:ext>
            </a:extLst>
          </p:cNvPr>
          <p:cNvSpPr/>
          <p:nvPr/>
        </p:nvSpPr>
        <p:spPr>
          <a:xfrm>
            <a:off x="2820729" y="17238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C33077B-5F4A-D967-ECB7-5709911B123E}"/>
              </a:ext>
            </a:extLst>
          </p:cNvPr>
          <p:cNvSpPr/>
          <p:nvPr/>
        </p:nvSpPr>
        <p:spPr>
          <a:xfrm>
            <a:off x="3232209" y="132539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8C2EE4F-2ACA-34FF-3DD9-AF5F4FB0C076}"/>
              </a:ext>
            </a:extLst>
          </p:cNvPr>
          <p:cNvSpPr/>
          <p:nvPr/>
        </p:nvSpPr>
        <p:spPr>
          <a:xfrm>
            <a:off x="3067666" y="148663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23FEF70-D4EB-66CC-5684-A52D779AD901}"/>
              </a:ext>
            </a:extLst>
          </p:cNvPr>
          <p:cNvSpPr/>
          <p:nvPr/>
        </p:nvSpPr>
        <p:spPr>
          <a:xfrm>
            <a:off x="2900875" y="15175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C7C9EA-AE3A-83E1-2B93-CA70D81E5FE3}"/>
              </a:ext>
            </a:extLst>
          </p:cNvPr>
          <p:cNvSpPr/>
          <p:nvPr/>
        </p:nvSpPr>
        <p:spPr>
          <a:xfrm>
            <a:off x="2930747" y="164354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47F2A13-73EC-C8C0-9122-25B70906F08D}"/>
              </a:ext>
            </a:extLst>
          </p:cNvPr>
          <p:cNvSpPr/>
          <p:nvPr/>
        </p:nvSpPr>
        <p:spPr>
          <a:xfrm>
            <a:off x="2867110" y="18500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0440F8E-0AF8-822A-47FA-72C20B862DA3}"/>
              </a:ext>
            </a:extLst>
          </p:cNvPr>
          <p:cNvSpPr/>
          <p:nvPr/>
        </p:nvSpPr>
        <p:spPr>
          <a:xfrm>
            <a:off x="3186489" y="18186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4502404-B297-83DC-226E-37D4F43FBB7A}"/>
              </a:ext>
            </a:extLst>
          </p:cNvPr>
          <p:cNvSpPr/>
          <p:nvPr/>
        </p:nvSpPr>
        <p:spPr>
          <a:xfrm>
            <a:off x="3227817" y="146688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5A0BF1C-5882-C387-0C2F-3B06B452FE58}"/>
              </a:ext>
            </a:extLst>
          </p:cNvPr>
          <p:cNvSpPr/>
          <p:nvPr/>
        </p:nvSpPr>
        <p:spPr>
          <a:xfrm>
            <a:off x="3327249" y="15133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9FF959-10A9-0058-DF87-8C3138102BBF}"/>
              </a:ext>
            </a:extLst>
          </p:cNvPr>
          <p:cNvSpPr/>
          <p:nvPr/>
        </p:nvSpPr>
        <p:spPr>
          <a:xfrm>
            <a:off x="3289521" y="19701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8C3773-5360-2938-9D9B-44A04904CD7C}"/>
              </a:ext>
            </a:extLst>
          </p:cNvPr>
          <p:cNvSpPr/>
          <p:nvPr/>
        </p:nvSpPr>
        <p:spPr>
          <a:xfrm>
            <a:off x="3518441" y="16198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ED9967-76D6-D3F4-4A4F-AC97F8685D2F}"/>
              </a:ext>
            </a:extLst>
          </p:cNvPr>
          <p:cNvSpPr/>
          <p:nvPr/>
        </p:nvSpPr>
        <p:spPr>
          <a:xfrm>
            <a:off x="3443642" y="15383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61A5155-0C71-3CA1-2F89-4F9B53F25060}"/>
              </a:ext>
            </a:extLst>
          </p:cNvPr>
          <p:cNvSpPr/>
          <p:nvPr/>
        </p:nvSpPr>
        <p:spPr>
          <a:xfrm>
            <a:off x="3482252" y="176912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393967-5DEC-2341-9857-D03FD7A6EDA0}"/>
              </a:ext>
            </a:extLst>
          </p:cNvPr>
          <p:cNvSpPr/>
          <p:nvPr/>
        </p:nvSpPr>
        <p:spPr>
          <a:xfrm>
            <a:off x="3327249" y="179243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98B3F7F-3C75-1D82-FF14-BE18C6D25657}"/>
              </a:ext>
            </a:extLst>
          </p:cNvPr>
          <p:cNvSpPr/>
          <p:nvPr/>
        </p:nvSpPr>
        <p:spPr>
          <a:xfrm>
            <a:off x="3390812" y="133060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1C84C5-C5C0-92F9-1348-7A70CDDB72CD}"/>
              </a:ext>
            </a:extLst>
          </p:cNvPr>
          <p:cNvSpPr/>
          <p:nvPr/>
        </p:nvSpPr>
        <p:spPr>
          <a:xfrm>
            <a:off x="3335241" y="14162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096BF4E-BCFE-D17C-6CAE-C2844F851F16}"/>
              </a:ext>
            </a:extLst>
          </p:cNvPr>
          <p:cNvSpPr/>
          <p:nvPr/>
        </p:nvSpPr>
        <p:spPr>
          <a:xfrm>
            <a:off x="3021946" y="19489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D4F15B-2108-6B0D-A946-BFD76AD387D3}"/>
              </a:ext>
            </a:extLst>
          </p:cNvPr>
          <p:cNvSpPr/>
          <p:nvPr/>
        </p:nvSpPr>
        <p:spPr>
          <a:xfrm>
            <a:off x="3547146" y="2451979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AB11F26-9DB2-C7E3-D8F4-F3A444BEFC0A}"/>
              </a:ext>
            </a:extLst>
          </p:cNvPr>
          <p:cNvSpPr/>
          <p:nvPr/>
        </p:nvSpPr>
        <p:spPr>
          <a:xfrm>
            <a:off x="3169794" y="22054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124524E-BF9B-F2B8-1281-B843F32AE978}"/>
              </a:ext>
            </a:extLst>
          </p:cNvPr>
          <p:cNvSpPr/>
          <p:nvPr/>
        </p:nvSpPr>
        <p:spPr>
          <a:xfrm>
            <a:off x="3124074" y="23578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4E0CCB-E5FB-4BBF-8644-32C9F187E53C}"/>
              </a:ext>
            </a:extLst>
          </p:cNvPr>
          <p:cNvSpPr/>
          <p:nvPr/>
        </p:nvSpPr>
        <p:spPr>
          <a:xfrm>
            <a:off x="3449910" y="208135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2D145D8-407D-25FD-1E4A-A2E549A7395F}"/>
              </a:ext>
            </a:extLst>
          </p:cNvPr>
          <p:cNvSpPr/>
          <p:nvPr/>
        </p:nvSpPr>
        <p:spPr>
          <a:xfrm>
            <a:off x="3169794" y="25102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4F0F8CB-B8EC-EF02-96E4-DBDA25917501}"/>
              </a:ext>
            </a:extLst>
          </p:cNvPr>
          <p:cNvSpPr/>
          <p:nvPr/>
        </p:nvSpPr>
        <p:spPr>
          <a:xfrm>
            <a:off x="3581274" y="21117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325DD6C-F142-C716-7B89-F37A4B1B4E68}"/>
              </a:ext>
            </a:extLst>
          </p:cNvPr>
          <p:cNvSpPr/>
          <p:nvPr/>
        </p:nvSpPr>
        <p:spPr>
          <a:xfrm>
            <a:off x="3416731" y="22729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6C18CB8-F6D7-91B9-B294-668E4B56AA43}"/>
              </a:ext>
            </a:extLst>
          </p:cNvPr>
          <p:cNvSpPr/>
          <p:nvPr/>
        </p:nvSpPr>
        <p:spPr>
          <a:xfrm>
            <a:off x="3249940" y="23038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FFF3C98-7F0F-E041-020C-29F189E48D5C}"/>
              </a:ext>
            </a:extLst>
          </p:cNvPr>
          <p:cNvSpPr/>
          <p:nvPr/>
        </p:nvSpPr>
        <p:spPr>
          <a:xfrm>
            <a:off x="3279812" y="24299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6A78973-24B4-0872-8C60-08BDC4626748}"/>
              </a:ext>
            </a:extLst>
          </p:cNvPr>
          <p:cNvSpPr/>
          <p:nvPr/>
        </p:nvSpPr>
        <p:spPr>
          <a:xfrm>
            <a:off x="3216175" y="263642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F5DC4BC-EFC6-3C78-D647-38E987A1FCD1}"/>
              </a:ext>
            </a:extLst>
          </p:cNvPr>
          <p:cNvSpPr/>
          <p:nvPr/>
        </p:nvSpPr>
        <p:spPr>
          <a:xfrm>
            <a:off x="3535554" y="26049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2472F56-BC5E-6BDA-D386-BFD55293121D}"/>
              </a:ext>
            </a:extLst>
          </p:cNvPr>
          <p:cNvSpPr/>
          <p:nvPr/>
        </p:nvSpPr>
        <p:spPr>
          <a:xfrm>
            <a:off x="3576882" y="22532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D2D211A-2375-08BD-132F-1414F88BDF9D}"/>
              </a:ext>
            </a:extLst>
          </p:cNvPr>
          <p:cNvSpPr/>
          <p:nvPr/>
        </p:nvSpPr>
        <p:spPr>
          <a:xfrm>
            <a:off x="3676314" y="229974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FB14A97-6DC9-0AB3-FE18-FF276221D0A5}"/>
              </a:ext>
            </a:extLst>
          </p:cNvPr>
          <p:cNvSpPr/>
          <p:nvPr/>
        </p:nvSpPr>
        <p:spPr>
          <a:xfrm>
            <a:off x="3638586" y="27565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27F9F3D-561C-367F-452B-F038F94845DB}"/>
              </a:ext>
            </a:extLst>
          </p:cNvPr>
          <p:cNvSpPr/>
          <p:nvPr/>
        </p:nvSpPr>
        <p:spPr>
          <a:xfrm>
            <a:off x="3867506" y="240625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583721E-B616-10DD-B202-DC4041FFFAC8}"/>
              </a:ext>
            </a:extLst>
          </p:cNvPr>
          <p:cNvSpPr/>
          <p:nvPr/>
        </p:nvSpPr>
        <p:spPr>
          <a:xfrm>
            <a:off x="3792707" y="23247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2C83CCC-5207-8BA2-A4FB-B877DFEB25AA}"/>
              </a:ext>
            </a:extLst>
          </p:cNvPr>
          <p:cNvSpPr/>
          <p:nvPr/>
        </p:nvSpPr>
        <p:spPr>
          <a:xfrm>
            <a:off x="3831317" y="255548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305287C-867F-FAA2-560A-676FFAB6ED86}"/>
              </a:ext>
            </a:extLst>
          </p:cNvPr>
          <p:cNvSpPr/>
          <p:nvPr/>
        </p:nvSpPr>
        <p:spPr>
          <a:xfrm>
            <a:off x="3676314" y="257879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Oval 2047">
            <a:extLst>
              <a:ext uri="{FF2B5EF4-FFF2-40B4-BE49-F238E27FC236}">
                <a16:creationId xmlns:a16="http://schemas.microsoft.com/office/drawing/2014/main" id="{896A037B-C97C-C501-A1AD-94C2600C2BAE}"/>
              </a:ext>
            </a:extLst>
          </p:cNvPr>
          <p:cNvSpPr/>
          <p:nvPr/>
        </p:nvSpPr>
        <p:spPr>
          <a:xfrm>
            <a:off x="3739877" y="21169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Oval 2048">
            <a:extLst>
              <a:ext uri="{FF2B5EF4-FFF2-40B4-BE49-F238E27FC236}">
                <a16:creationId xmlns:a16="http://schemas.microsoft.com/office/drawing/2014/main" id="{A9B01F3E-83DF-D2C3-717B-38BC28D7701E}"/>
              </a:ext>
            </a:extLst>
          </p:cNvPr>
          <p:cNvSpPr/>
          <p:nvPr/>
        </p:nvSpPr>
        <p:spPr>
          <a:xfrm>
            <a:off x="3684306" y="22026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Oval 2050">
            <a:extLst>
              <a:ext uri="{FF2B5EF4-FFF2-40B4-BE49-F238E27FC236}">
                <a16:creationId xmlns:a16="http://schemas.microsoft.com/office/drawing/2014/main" id="{271736A9-BDA5-0989-4EC6-E0233B6C1F3E}"/>
              </a:ext>
            </a:extLst>
          </p:cNvPr>
          <p:cNvSpPr/>
          <p:nvPr/>
        </p:nvSpPr>
        <p:spPr>
          <a:xfrm>
            <a:off x="3371011" y="27352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: Rounded Corners 2051">
            <a:extLst>
              <a:ext uri="{FF2B5EF4-FFF2-40B4-BE49-F238E27FC236}">
                <a16:creationId xmlns:a16="http://schemas.microsoft.com/office/drawing/2014/main" id="{B96FE506-3876-F97A-CD93-35634D1967C6}"/>
              </a:ext>
            </a:extLst>
          </p:cNvPr>
          <p:cNvSpPr/>
          <p:nvPr/>
        </p:nvSpPr>
        <p:spPr>
          <a:xfrm>
            <a:off x="4501106" y="2085132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3" name="Oval 2052">
            <a:extLst>
              <a:ext uri="{FF2B5EF4-FFF2-40B4-BE49-F238E27FC236}">
                <a16:creationId xmlns:a16="http://schemas.microsoft.com/office/drawing/2014/main" id="{F3B8F27D-5ADD-EE35-8191-E35E0C85F5DF}"/>
              </a:ext>
            </a:extLst>
          </p:cNvPr>
          <p:cNvSpPr/>
          <p:nvPr/>
        </p:nvSpPr>
        <p:spPr>
          <a:xfrm>
            <a:off x="4123754" y="18385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Oval 2053">
            <a:extLst>
              <a:ext uri="{FF2B5EF4-FFF2-40B4-BE49-F238E27FC236}">
                <a16:creationId xmlns:a16="http://schemas.microsoft.com/office/drawing/2014/main" id="{0BE62902-A99B-1BCF-5A28-F8EDFB37D443}"/>
              </a:ext>
            </a:extLst>
          </p:cNvPr>
          <p:cNvSpPr/>
          <p:nvPr/>
        </p:nvSpPr>
        <p:spPr>
          <a:xfrm>
            <a:off x="4078034" y="19909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Oval 2054">
            <a:extLst>
              <a:ext uri="{FF2B5EF4-FFF2-40B4-BE49-F238E27FC236}">
                <a16:creationId xmlns:a16="http://schemas.microsoft.com/office/drawing/2014/main" id="{943DFB95-14D5-7A74-0FBA-0733CFA42667}"/>
              </a:ext>
            </a:extLst>
          </p:cNvPr>
          <p:cNvSpPr/>
          <p:nvPr/>
        </p:nvSpPr>
        <p:spPr>
          <a:xfrm>
            <a:off x="4403870" y="17145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Oval 2055">
            <a:extLst>
              <a:ext uri="{FF2B5EF4-FFF2-40B4-BE49-F238E27FC236}">
                <a16:creationId xmlns:a16="http://schemas.microsoft.com/office/drawing/2014/main" id="{75A28B96-EE33-F372-30E1-1EF24A668E4D}"/>
              </a:ext>
            </a:extLst>
          </p:cNvPr>
          <p:cNvSpPr/>
          <p:nvPr/>
        </p:nvSpPr>
        <p:spPr>
          <a:xfrm>
            <a:off x="4123754" y="21433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Oval 2056">
            <a:extLst>
              <a:ext uri="{FF2B5EF4-FFF2-40B4-BE49-F238E27FC236}">
                <a16:creationId xmlns:a16="http://schemas.microsoft.com/office/drawing/2014/main" id="{39F07AC3-175F-DB50-78D5-BFDD6BB959FF}"/>
              </a:ext>
            </a:extLst>
          </p:cNvPr>
          <p:cNvSpPr/>
          <p:nvPr/>
        </p:nvSpPr>
        <p:spPr>
          <a:xfrm>
            <a:off x="4535234" y="17449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8" name="Oval 2057">
            <a:extLst>
              <a:ext uri="{FF2B5EF4-FFF2-40B4-BE49-F238E27FC236}">
                <a16:creationId xmlns:a16="http://schemas.microsoft.com/office/drawing/2014/main" id="{361EF85B-6D16-8499-9988-C0C3B22ACCC3}"/>
              </a:ext>
            </a:extLst>
          </p:cNvPr>
          <p:cNvSpPr/>
          <p:nvPr/>
        </p:nvSpPr>
        <p:spPr>
          <a:xfrm>
            <a:off x="4370691" y="19061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Oval 2058">
            <a:extLst>
              <a:ext uri="{FF2B5EF4-FFF2-40B4-BE49-F238E27FC236}">
                <a16:creationId xmlns:a16="http://schemas.microsoft.com/office/drawing/2014/main" id="{1158BC0A-E0C2-7D74-9069-E572605E8AB2}"/>
              </a:ext>
            </a:extLst>
          </p:cNvPr>
          <p:cNvSpPr/>
          <p:nvPr/>
        </p:nvSpPr>
        <p:spPr>
          <a:xfrm>
            <a:off x="4203900" y="19370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Oval 2059">
            <a:extLst>
              <a:ext uri="{FF2B5EF4-FFF2-40B4-BE49-F238E27FC236}">
                <a16:creationId xmlns:a16="http://schemas.microsoft.com/office/drawing/2014/main" id="{EA9135CB-9DF8-3FEE-1D49-19B98420EC8C}"/>
              </a:ext>
            </a:extLst>
          </p:cNvPr>
          <p:cNvSpPr/>
          <p:nvPr/>
        </p:nvSpPr>
        <p:spPr>
          <a:xfrm>
            <a:off x="4233772" y="20630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Oval 2060">
            <a:extLst>
              <a:ext uri="{FF2B5EF4-FFF2-40B4-BE49-F238E27FC236}">
                <a16:creationId xmlns:a16="http://schemas.microsoft.com/office/drawing/2014/main" id="{187B1D76-FD46-5DD2-FFD1-E92EF0E89AE4}"/>
              </a:ext>
            </a:extLst>
          </p:cNvPr>
          <p:cNvSpPr/>
          <p:nvPr/>
        </p:nvSpPr>
        <p:spPr>
          <a:xfrm>
            <a:off x="4170135" y="22695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Oval 2061">
            <a:extLst>
              <a:ext uri="{FF2B5EF4-FFF2-40B4-BE49-F238E27FC236}">
                <a16:creationId xmlns:a16="http://schemas.microsoft.com/office/drawing/2014/main" id="{2999AF18-64C2-6B47-2F56-6CC4FC2AA9CF}"/>
              </a:ext>
            </a:extLst>
          </p:cNvPr>
          <p:cNvSpPr/>
          <p:nvPr/>
        </p:nvSpPr>
        <p:spPr>
          <a:xfrm>
            <a:off x="4489514" y="223814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Oval 2062">
            <a:extLst>
              <a:ext uri="{FF2B5EF4-FFF2-40B4-BE49-F238E27FC236}">
                <a16:creationId xmlns:a16="http://schemas.microsoft.com/office/drawing/2014/main" id="{FC6A8091-61EB-9C79-757F-BBEA636A7F43}"/>
              </a:ext>
            </a:extLst>
          </p:cNvPr>
          <p:cNvSpPr/>
          <p:nvPr/>
        </p:nvSpPr>
        <p:spPr>
          <a:xfrm>
            <a:off x="4530842" y="18864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Oval 2063">
            <a:extLst>
              <a:ext uri="{FF2B5EF4-FFF2-40B4-BE49-F238E27FC236}">
                <a16:creationId xmlns:a16="http://schemas.microsoft.com/office/drawing/2014/main" id="{3F0239F7-3F98-A6CD-F1DC-0F051A6AA39F}"/>
              </a:ext>
            </a:extLst>
          </p:cNvPr>
          <p:cNvSpPr/>
          <p:nvPr/>
        </p:nvSpPr>
        <p:spPr>
          <a:xfrm>
            <a:off x="4630274" y="19329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Oval 2064">
            <a:extLst>
              <a:ext uri="{FF2B5EF4-FFF2-40B4-BE49-F238E27FC236}">
                <a16:creationId xmlns:a16="http://schemas.microsoft.com/office/drawing/2014/main" id="{D7E423F5-2B9A-202D-F34A-8586453F13EB}"/>
              </a:ext>
            </a:extLst>
          </p:cNvPr>
          <p:cNvSpPr/>
          <p:nvPr/>
        </p:nvSpPr>
        <p:spPr>
          <a:xfrm>
            <a:off x="4592546" y="238968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6" name="Oval 2065">
            <a:extLst>
              <a:ext uri="{FF2B5EF4-FFF2-40B4-BE49-F238E27FC236}">
                <a16:creationId xmlns:a16="http://schemas.microsoft.com/office/drawing/2014/main" id="{177889DC-E701-83A4-7322-88FFD60EEF5D}"/>
              </a:ext>
            </a:extLst>
          </p:cNvPr>
          <p:cNvSpPr/>
          <p:nvPr/>
        </p:nvSpPr>
        <p:spPr>
          <a:xfrm>
            <a:off x="4821466" y="20394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Oval 2066">
            <a:extLst>
              <a:ext uri="{FF2B5EF4-FFF2-40B4-BE49-F238E27FC236}">
                <a16:creationId xmlns:a16="http://schemas.microsoft.com/office/drawing/2014/main" id="{958B17B0-8FBF-9538-A9FE-2CDBA60D3F45}"/>
              </a:ext>
            </a:extLst>
          </p:cNvPr>
          <p:cNvSpPr/>
          <p:nvPr/>
        </p:nvSpPr>
        <p:spPr>
          <a:xfrm>
            <a:off x="4746667" y="19578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Oval 2067">
            <a:extLst>
              <a:ext uri="{FF2B5EF4-FFF2-40B4-BE49-F238E27FC236}">
                <a16:creationId xmlns:a16="http://schemas.microsoft.com/office/drawing/2014/main" id="{CFC9F845-1FB0-1632-DE21-031CA76E1F9A}"/>
              </a:ext>
            </a:extLst>
          </p:cNvPr>
          <p:cNvSpPr/>
          <p:nvPr/>
        </p:nvSpPr>
        <p:spPr>
          <a:xfrm>
            <a:off x="4785277" y="21886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Oval 2068">
            <a:extLst>
              <a:ext uri="{FF2B5EF4-FFF2-40B4-BE49-F238E27FC236}">
                <a16:creationId xmlns:a16="http://schemas.microsoft.com/office/drawing/2014/main" id="{23488BEF-9D09-8861-4160-E5B616C1A83E}"/>
              </a:ext>
            </a:extLst>
          </p:cNvPr>
          <p:cNvSpPr/>
          <p:nvPr/>
        </p:nvSpPr>
        <p:spPr>
          <a:xfrm>
            <a:off x="4630274" y="221195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Oval 2069">
            <a:extLst>
              <a:ext uri="{FF2B5EF4-FFF2-40B4-BE49-F238E27FC236}">
                <a16:creationId xmlns:a16="http://schemas.microsoft.com/office/drawing/2014/main" id="{80CE7425-59C7-7EAA-E48C-BC199B0FFEE7}"/>
              </a:ext>
            </a:extLst>
          </p:cNvPr>
          <p:cNvSpPr/>
          <p:nvPr/>
        </p:nvSpPr>
        <p:spPr>
          <a:xfrm>
            <a:off x="4693837" y="175012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Oval 2070">
            <a:extLst>
              <a:ext uri="{FF2B5EF4-FFF2-40B4-BE49-F238E27FC236}">
                <a16:creationId xmlns:a16="http://schemas.microsoft.com/office/drawing/2014/main" id="{BEAEF9E3-6A66-2D49-D85A-8BA38191A454}"/>
              </a:ext>
            </a:extLst>
          </p:cNvPr>
          <p:cNvSpPr/>
          <p:nvPr/>
        </p:nvSpPr>
        <p:spPr>
          <a:xfrm>
            <a:off x="4638266" y="18357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Oval 2071">
            <a:extLst>
              <a:ext uri="{FF2B5EF4-FFF2-40B4-BE49-F238E27FC236}">
                <a16:creationId xmlns:a16="http://schemas.microsoft.com/office/drawing/2014/main" id="{9B926B39-D086-335F-3284-48EFB1316D68}"/>
              </a:ext>
            </a:extLst>
          </p:cNvPr>
          <p:cNvSpPr/>
          <p:nvPr/>
        </p:nvSpPr>
        <p:spPr>
          <a:xfrm>
            <a:off x="4324971" y="23684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BE23BC2E-B8AC-C6D1-C26F-A61C6252AA4C}"/>
              </a:ext>
            </a:extLst>
          </p:cNvPr>
          <p:cNvSpPr/>
          <p:nvPr/>
        </p:nvSpPr>
        <p:spPr>
          <a:xfrm>
            <a:off x="2570984" y="3030765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4" name="Oval 2073">
            <a:extLst>
              <a:ext uri="{FF2B5EF4-FFF2-40B4-BE49-F238E27FC236}">
                <a16:creationId xmlns:a16="http://schemas.microsoft.com/office/drawing/2014/main" id="{33F78A2B-B8C8-550C-F5EC-77C94B60D120}"/>
              </a:ext>
            </a:extLst>
          </p:cNvPr>
          <p:cNvSpPr/>
          <p:nvPr/>
        </p:nvSpPr>
        <p:spPr>
          <a:xfrm>
            <a:off x="2193632" y="285628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Oval 2074">
            <a:extLst>
              <a:ext uri="{FF2B5EF4-FFF2-40B4-BE49-F238E27FC236}">
                <a16:creationId xmlns:a16="http://schemas.microsoft.com/office/drawing/2014/main" id="{AF5F1715-B662-BCAB-5072-A76EC621DF95}"/>
              </a:ext>
            </a:extLst>
          </p:cNvPr>
          <p:cNvSpPr/>
          <p:nvPr/>
        </p:nvSpPr>
        <p:spPr>
          <a:xfrm>
            <a:off x="2147912" y="300868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6" name="Oval 2075">
            <a:extLst>
              <a:ext uri="{FF2B5EF4-FFF2-40B4-BE49-F238E27FC236}">
                <a16:creationId xmlns:a16="http://schemas.microsoft.com/office/drawing/2014/main" id="{2E357DCE-DEFE-6232-1EBA-0621366245C8}"/>
              </a:ext>
            </a:extLst>
          </p:cNvPr>
          <p:cNvSpPr/>
          <p:nvPr/>
        </p:nvSpPr>
        <p:spPr>
          <a:xfrm>
            <a:off x="2428028" y="271607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Oval 2076">
            <a:extLst>
              <a:ext uri="{FF2B5EF4-FFF2-40B4-BE49-F238E27FC236}">
                <a16:creationId xmlns:a16="http://schemas.microsoft.com/office/drawing/2014/main" id="{7726E664-CD50-FB0A-B1E3-755E00AE818B}"/>
              </a:ext>
            </a:extLst>
          </p:cNvPr>
          <p:cNvSpPr/>
          <p:nvPr/>
        </p:nvSpPr>
        <p:spPr>
          <a:xfrm>
            <a:off x="2193632" y="30889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Oval 2077">
            <a:extLst>
              <a:ext uri="{FF2B5EF4-FFF2-40B4-BE49-F238E27FC236}">
                <a16:creationId xmlns:a16="http://schemas.microsoft.com/office/drawing/2014/main" id="{6828F6FA-1880-3D2A-B663-3E461335AE93}"/>
              </a:ext>
            </a:extLst>
          </p:cNvPr>
          <p:cNvSpPr/>
          <p:nvPr/>
        </p:nvSpPr>
        <p:spPr>
          <a:xfrm>
            <a:off x="2605112" y="269054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Oval 2078">
            <a:extLst>
              <a:ext uri="{FF2B5EF4-FFF2-40B4-BE49-F238E27FC236}">
                <a16:creationId xmlns:a16="http://schemas.microsoft.com/office/drawing/2014/main" id="{DC560ED9-7B89-FEEA-BCAF-7E363C1F149B}"/>
              </a:ext>
            </a:extLst>
          </p:cNvPr>
          <p:cNvSpPr/>
          <p:nvPr/>
        </p:nvSpPr>
        <p:spPr>
          <a:xfrm>
            <a:off x="2400993" y="28479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0" name="Oval 2079">
            <a:extLst>
              <a:ext uri="{FF2B5EF4-FFF2-40B4-BE49-F238E27FC236}">
                <a16:creationId xmlns:a16="http://schemas.microsoft.com/office/drawing/2014/main" id="{A5F32DF7-2A39-C729-949C-890C72BEADEB}"/>
              </a:ext>
            </a:extLst>
          </p:cNvPr>
          <p:cNvSpPr/>
          <p:nvPr/>
        </p:nvSpPr>
        <p:spPr>
          <a:xfrm>
            <a:off x="2273778" y="28826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Oval 2080">
            <a:extLst>
              <a:ext uri="{FF2B5EF4-FFF2-40B4-BE49-F238E27FC236}">
                <a16:creationId xmlns:a16="http://schemas.microsoft.com/office/drawing/2014/main" id="{2FDDBD6E-857A-5581-9F29-0A07A7ECCE0A}"/>
              </a:ext>
            </a:extLst>
          </p:cNvPr>
          <p:cNvSpPr/>
          <p:nvPr/>
        </p:nvSpPr>
        <p:spPr>
          <a:xfrm>
            <a:off x="2303650" y="300868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Oval 2081">
            <a:extLst>
              <a:ext uri="{FF2B5EF4-FFF2-40B4-BE49-F238E27FC236}">
                <a16:creationId xmlns:a16="http://schemas.microsoft.com/office/drawing/2014/main" id="{C826D600-0C76-2527-2519-47E59A3F6D7D}"/>
              </a:ext>
            </a:extLst>
          </p:cNvPr>
          <p:cNvSpPr/>
          <p:nvPr/>
        </p:nvSpPr>
        <p:spPr>
          <a:xfrm>
            <a:off x="2240013" y="32152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Oval 2082">
            <a:extLst>
              <a:ext uri="{FF2B5EF4-FFF2-40B4-BE49-F238E27FC236}">
                <a16:creationId xmlns:a16="http://schemas.microsoft.com/office/drawing/2014/main" id="{75F436EF-C1D6-5756-895F-FF60A3A56011}"/>
              </a:ext>
            </a:extLst>
          </p:cNvPr>
          <p:cNvSpPr/>
          <p:nvPr/>
        </p:nvSpPr>
        <p:spPr>
          <a:xfrm>
            <a:off x="2559392" y="31837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Oval 2083">
            <a:extLst>
              <a:ext uri="{FF2B5EF4-FFF2-40B4-BE49-F238E27FC236}">
                <a16:creationId xmlns:a16="http://schemas.microsoft.com/office/drawing/2014/main" id="{630CCA7C-9CCA-8531-ACD2-629BB20262F8}"/>
              </a:ext>
            </a:extLst>
          </p:cNvPr>
          <p:cNvSpPr/>
          <p:nvPr/>
        </p:nvSpPr>
        <p:spPr>
          <a:xfrm>
            <a:off x="2600720" y="28320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5" name="Oval 2084">
            <a:extLst>
              <a:ext uri="{FF2B5EF4-FFF2-40B4-BE49-F238E27FC236}">
                <a16:creationId xmlns:a16="http://schemas.microsoft.com/office/drawing/2014/main" id="{5385BDF0-3867-4D7E-5F80-8DBC39EFCA82}"/>
              </a:ext>
            </a:extLst>
          </p:cNvPr>
          <p:cNvSpPr/>
          <p:nvPr/>
        </p:nvSpPr>
        <p:spPr>
          <a:xfrm>
            <a:off x="2700152" y="28623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Oval 2085">
            <a:extLst>
              <a:ext uri="{FF2B5EF4-FFF2-40B4-BE49-F238E27FC236}">
                <a16:creationId xmlns:a16="http://schemas.microsoft.com/office/drawing/2014/main" id="{5393E797-BFA1-5924-2BD8-EFC3F05FDA9D}"/>
              </a:ext>
            </a:extLst>
          </p:cNvPr>
          <p:cNvSpPr/>
          <p:nvPr/>
        </p:nvSpPr>
        <p:spPr>
          <a:xfrm>
            <a:off x="2662424" y="33353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Oval 2086">
            <a:extLst>
              <a:ext uri="{FF2B5EF4-FFF2-40B4-BE49-F238E27FC236}">
                <a16:creationId xmlns:a16="http://schemas.microsoft.com/office/drawing/2014/main" id="{310D1935-BB61-C888-B99B-024B2CB9BC75}"/>
              </a:ext>
            </a:extLst>
          </p:cNvPr>
          <p:cNvSpPr/>
          <p:nvPr/>
        </p:nvSpPr>
        <p:spPr>
          <a:xfrm>
            <a:off x="2891344" y="298504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8" name="Oval 2087">
            <a:extLst>
              <a:ext uri="{FF2B5EF4-FFF2-40B4-BE49-F238E27FC236}">
                <a16:creationId xmlns:a16="http://schemas.microsoft.com/office/drawing/2014/main" id="{7F42128C-C74A-4A37-2E9C-72451918B5A2}"/>
              </a:ext>
            </a:extLst>
          </p:cNvPr>
          <p:cNvSpPr/>
          <p:nvPr/>
        </p:nvSpPr>
        <p:spPr>
          <a:xfrm>
            <a:off x="2816545" y="29034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9" name="Oval 2088">
            <a:extLst>
              <a:ext uri="{FF2B5EF4-FFF2-40B4-BE49-F238E27FC236}">
                <a16:creationId xmlns:a16="http://schemas.microsoft.com/office/drawing/2014/main" id="{18F4C5D9-8330-5A92-106A-CFEB4EA0A0EE}"/>
              </a:ext>
            </a:extLst>
          </p:cNvPr>
          <p:cNvSpPr/>
          <p:nvPr/>
        </p:nvSpPr>
        <p:spPr>
          <a:xfrm>
            <a:off x="2855155" y="313427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0" name="Oval 2089">
            <a:extLst>
              <a:ext uri="{FF2B5EF4-FFF2-40B4-BE49-F238E27FC236}">
                <a16:creationId xmlns:a16="http://schemas.microsoft.com/office/drawing/2014/main" id="{F0A5D636-511C-FB83-90A0-8ADBF3F86625}"/>
              </a:ext>
            </a:extLst>
          </p:cNvPr>
          <p:cNvSpPr/>
          <p:nvPr/>
        </p:nvSpPr>
        <p:spPr>
          <a:xfrm>
            <a:off x="2700152" y="315758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Oval 2090">
            <a:extLst>
              <a:ext uri="{FF2B5EF4-FFF2-40B4-BE49-F238E27FC236}">
                <a16:creationId xmlns:a16="http://schemas.microsoft.com/office/drawing/2014/main" id="{142795C6-6F37-EFF9-43F5-F8692EAD918E}"/>
              </a:ext>
            </a:extLst>
          </p:cNvPr>
          <p:cNvSpPr/>
          <p:nvPr/>
        </p:nvSpPr>
        <p:spPr>
          <a:xfrm>
            <a:off x="2763715" y="26957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Oval 2091">
            <a:extLst>
              <a:ext uri="{FF2B5EF4-FFF2-40B4-BE49-F238E27FC236}">
                <a16:creationId xmlns:a16="http://schemas.microsoft.com/office/drawing/2014/main" id="{FDCA8AC6-5BB3-131B-1BE8-E20DE1A5136A}"/>
              </a:ext>
            </a:extLst>
          </p:cNvPr>
          <p:cNvSpPr/>
          <p:nvPr/>
        </p:nvSpPr>
        <p:spPr>
          <a:xfrm>
            <a:off x="2885027" y="27766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Oval 2092">
            <a:extLst>
              <a:ext uri="{FF2B5EF4-FFF2-40B4-BE49-F238E27FC236}">
                <a16:creationId xmlns:a16="http://schemas.microsoft.com/office/drawing/2014/main" id="{A6B4BD57-6635-510C-E0A7-7CC3BAE751D0}"/>
              </a:ext>
            </a:extLst>
          </p:cNvPr>
          <p:cNvSpPr/>
          <p:nvPr/>
        </p:nvSpPr>
        <p:spPr>
          <a:xfrm>
            <a:off x="2394849" y="33140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4" name="Rectangle: Rounded Corners 2093">
            <a:extLst>
              <a:ext uri="{FF2B5EF4-FFF2-40B4-BE49-F238E27FC236}">
                <a16:creationId xmlns:a16="http://schemas.microsoft.com/office/drawing/2014/main" id="{1D405824-B414-CDCC-948C-BC2BD7D5FA0F}"/>
              </a:ext>
            </a:extLst>
          </p:cNvPr>
          <p:cNvSpPr/>
          <p:nvPr/>
        </p:nvSpPr>
        <p:spPr>
          <a:xfrm>
            <a:off x="4384246" y="2988827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5" name="Oval 2094">
            <a:extLst>
              <a:ext uri="{FF2B5EF4-FFF2-40B4-BE49-F238E27FC236}">
                <a16:creationId xmlns:a16="http://schemas.microsoft.com/office/drawing/2014/main" id="{D8F1AB5F-6477-72D2-B2C5-B5BCE8B4BAF4}"/>
              </a:ext>
            </a:extLst>
          </p:cNvPr>
          <p:cNvSpPr/>
          <p:nvPr/>
        </p:nvSpPr>
        <p:spPr>
          <a:xfrm>
            <a:off x="4006894" y="27422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6" name="Oval 2095">
            <a:extLst>
              <a:ext uri="{FF2B5EF4-FFF2-40B4-BE49-F238E27FC236}">
                <a16:creationId xmlns:a16="http://schemas.microsoft.com/office/drawing/2014/main" id="{3B05FF5B-6B39-49AA-60BF-E7CB7DEBDDF4}"/>
              </a:ext>
            </a:extLst>
          </p:cNvPr>
          <p:cNvSpPr/>
          <p:nvPr/>
        </p:nvSpPr>
        <p:spPr>
          <a:xfrm>
            <a:off x="3961174" y="28946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7" name="Oval 2096">
            <a:extLst>
              <a:ext uri="{FF2B5EF4-FFF2-40B4-BE49-F238E27FC236}">
                <a16:creationId xmlns:a16="http://schemas.microsoft.com/office/drawing/2014/main" id="{0D1E1EA0-4A09-4823-6E93-309141841EFD}"/>
              </a:ext>
            </a:extLst>
          </p:cNvPr>
          <p:cNvSpPr/>
          <p:nvPr/>
        </p:nvSpPr>
        <p:spPr>
          <a:xfrm>
            <a:off x="4287010" y="26182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8" name="Oval 2097">
            <a:extLst>
              <a:ext uri="{FF2B5EF4-FFF2-40B4-BE49-F238E27FC236}">
                <a16:creationId xmlns:a16="http://schemas.microsoft.com/office/drawing/2014/main" id="{06497DC6-BB70-9908-67BD-24C99FD2A459}"/>
              </a:ext>
            </a:extLst>
          </p:cNvPr>
          <p:cNvSpPr/>
          <p:nvPr/>
        </p:nvSpPr>
        <p:spPr>
          <a:xfrm>
            <a:off x="4006894" y="30470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9" name="Oval 2098">
            <a:extLst>
              <a:ext uri="{FF2B5EF4-FFF2-40B4-BE49-F238E27FC236}">
                <a16:creationId xmlns:a16="http://schemas.microsoft.com/office/drawing/2014/main" id="{5FF29C64-44FA-F2C1-15CA-8E42DB03CAF4}"/>
              </a:ext>
            </a:extLst>
          </p:cNvPr>
          <p:cNvSpPr/>
          <p:nvPr/>
        </p:nvSpPr>
        <p:spPr>
          <a:xfrm>
            <a:off x="4418374" y="264860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0" name="Oval 2099">
            <a:extLst>
              <a:ext uri="{FF2B5EF4-FFF2-40B4-BE49-F238E27FC236}">
                <a16:creationId xmlns:a16="http://schemas.microsoft.com/office/drawing/2014/main" id="{AE324AD4-14AB-FFFE-D8A1-94BDF3A4A483}"/>
              </a:ext>
            </a:extLst>
          </p:cNvPr>
          <p:cNvSpPr/>
          <p:nvPr/>
        </p:nvSpPr>
        <p:spPr>
          <a:xfrm>
            <a:off x="4253831" y="28098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1" name="Oval 2100">
            <a:extLst>
              <a:ext uri="{FF2B5EF4-FFF2-40B4-BE49-F238E27FC236}">
                <a16:creationId xmlns:a16="http://schemas.microsoft.com/office/drawing/2014/main" id="{ED1B4F77-5422-539D-708B-D2D8243A5510}"/>
              </a:ext>
            </a:extLst>
          </p:cNvPr>
          <p:cNvSpPr/>
          <p:nvPr/>
        </p:nvSpPr>
        <p:spPr>
          <a:xfrm>
            <a:off x="4087040" y="284072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2" name="Oval 2101">
            <a:extLst>
              <a:ext uri="{FF2B5EF4-FFF2-40B4-BE49-F238E27FC236}">
                <a16:creationId xmlns:a16="http://schemas.microsoft.com/office/drawing/2014/main" id="{D8BE78A9-DA03-B82F-52F2-A1632D00883B}"/>
              </a:ext>
            </a:extLst>
          </p:cNvPr>
          <p:cNvSpPr/>
          <p:nvPr/>
        </p:nvSpPr>
        <p:spPr>
          <a:xfrm>
            <a:off x="4116912" y="296675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3" name="Oval 2102">
            <a:extLst>
              <a:ext uri="{FF2B5EF4-FFF2-40B4-BE49-F238E27FC236}">
                <a16:creationId xmlns:a16="http://schemas.microsoft.com/office/drawing/2014/main" id="{6D86581F-9A1D-00ED-A97F-9B7027820572}"/>
              </a:ext>
            </a:extLst>
          </p:cNvPr>
          <p:cNvSpPr/>
          <p:nvPr/>
        </p:nvSpPr>
        <p:spPr>
          <a:xfrm>
            <a:off x="4053275" y="317327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4" name="Oval 2103">
            <a:extLst>
              <a:ext uri="{FF2B5EF4-FFF2-40B4-BE49-F238E27FC236}">
                <a16:creationId xmlns:a16="http://schemas.microsoft.com/office/drawing/2014/main" id="{5B6973B5-C166-B003-1FA4-F073AF3CC413}"/>
              </a:ext>
            </a:extLst>
          </p:cNvPr>
          <p:cNvSpPr/>
          <p:nvPr/>
        </p:nvSpPr>
        <p:spPr>
          <a:xfrm>
            <a:off x="4372654" y="31418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Oval 2104">
            <a:extLst>
              <a:ext uri="{FF2B5EF4-FFF2-40B4-BE49-F238E27FC236}">
                <a16:creationId xmlns:a16="http://schemas.microsoft.com/office/drawing/2014/main" id="{94896141-B00A-9401-C7AA-D57158383C00}"/>
              </a:ext>
            </a:extLst>
          </p:cNvPr>
          <p:cNvSpPr/>
          <p:nvPr/>
        </p:nvSpPr>
        <p:spPr>
          <a:xfrm>
            <a:off x="4413982" y="27900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5AF00ED5-098D-9F8D-3A39-9EBB9C7E79B1}"/>
              </a:ext>
            </a:extLst>
          </p:cNvPr>
          <p:cNvSpPr/>
          <p:nvPr/>
        </p:nvSpPr>
        <p:spPr>
          <a:xfrm>
            <a:off x="4513414" y="28365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7" name="Oval 2106">
            <a:extLst>
              <a:ext uri="{FF2B5EF4-FFF2-40B4-BE49-F238E27FC236}">
                <a16:creationId xmlns:a16="http://schemas.microsoft.com/office/drawing/2014/main" id="{4853A787-79BE-B242-3DF9-9DAF83E5BB78}"/>
              </a:ext>
            </a:extLst>
          </p:cNvPr>
          <p:cNvSpPr/>
          <p:nvPr/>
        </p:nvSpPr>
        <p:spPr>
          <a:xfrm>
            <a:off x="4475686" y="32933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Oval 2107">
            <a:extLst>
              <a:ext uri="{FF2B5EF4-FFF2-40B4-BE49-F238E27FC236}">
                <a16:creationId xmlns:a16="http://schemas.microsoft.com/office/drawing/2014/main" id="{E9B86099-C692-DCD7-3385-B2096F453B4E}"/>
              </a:ext>
            </a:extLst>
          </p:cNvPr>
          <p:cNvSpPr/>
          <p:nvPr/>
        </p:nvSpPr>
        <p:spPr>
          <a:xfrm>
            <a:off x="4704606" y="29431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9" name="Oval 2108">
            <a:extLst>
              <a:ext uri="{FF2B5EF4-FFF2-40B4-BE49-F238E27FC236}">
                <a16:creationId xmlns:a16="http://schemas.microsoft.com/office/drawing/2014/main" id="{F1FF4342-81C6-8738-38FC-592C40F392AF}"/>
              </a:ext>
            </a:extLst>
          </p:cNvPr>
          <p:cNvSpPr/>
          <p:nvPr/>
        </p:nvSpPr>
        <p:spPr>
          <a:xfrm>
            <a:off x="4629807" y="28615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0" name="Oval 2109">
            <a:extLst>
              <a:ext uri="{FF2B5EF4-FFF2-40B4-BE49-F238E27FC236}">
                <a16:creationId xmlns:a16="http://schemas.microsoft.com/office/drawing/2014/main" id="{730A1F57-8D80-6711-BD6B-86FB42096F22}"/>
              </a:ext>
            </a:extLst>
          </p:cNvPr>
          <p:cNvSpPr/>
          <p:nvPr/>
        </p:nvSpPr>
        <p:spPr>
          <a:xfrm>
            <a:off x="4668417" y="30923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1" name="Oval 2110">
            <a:extLst>
              <a:ext uri="{FF2B5EF4-FFF2-40B4-BE49-F238E27FC236}">
                <a16:creationId xmlns:a16="http://schemas.microsoft.com/office/drawing/2014/main" id="{1924C6C3-E204-3BC5-A1A9-E378292428AB}"/>
              </a:ext>
            </a:extLst>
          </p:cNvPr>
          <p:cNvSpPr/>
          <p:nvPr/>
        </p:nvSpPr>
        <p:spPr>
          <a:xfrm>
            <a:off x="4513414" y="31156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2" name="Oval 2111">
            <a:extLst>
              <a:ext uri="{FF2B5EF4-FFF2-40B4-BE49-F238E27FC236}">
                <a16:creationId xmlns:a16="http://schemas.microsoft.com/office/drawing/2014/main" id="{B01B8312-6767-3718-EF6F-F49DB8DE7869}"/>
              </a:ext>
            </a:extLst>
          </p:cNvPr>
          <p:cNvSpPr/>
          <p:nvPr/>
        </p:nvSpPr>
        <p:spPr>
          <a:xfrm>
            <a:off x="4576977" y="26538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3" name="Oval 2112">
            <a:extLst>
              <a:ext uri="{FF2B5EF4-FFF2-40B4-BE49-F238E27FC236}">
                <a16:creationId xmlns:a16="http://schemas.microsoft.com/office/drawing/2014/main" id="{A9F6F009-4343-1199-8E17-B072158A3712}"/>
              </a:ext>
            </a:extLst>
          </p:cNvPr>
          <p:cNvSpPr/>
          <p:nvPr/>
        </p:nvSpPr>
        <p:spPr>
          <a:xfrm>
            <a:off x="4521406" y="27394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4" name="Oval 2113">
            <a:extLst>
              <a:ext uri="{FF2B5EF4-FFF2-40B4-BE49-F238E27FC236}">
                <a16:creationId xmlns:a16="http://schemas.microsoft.com/office/drawing/2014/main" id="{786160AE-8410-A36F-EF4B-D89CB894C41D}"/>
              </a:ext>
            </a:extLst>
          </p:cNvPr>
          <p:cNvSpPr/>
          <p:nvPr/>
        </p:nvSpPr>
        <p:spPr>
          <a:xfrm>
            <a:off x="4208111" y="327213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5" name="Rectangle: Rounded Corners 2114">
            <a:extLst>
              <a:ext uri="{FF2B5EF4-FFF2-40B4-BE49-F238E27FC236}">
                <a16:creationId xmlns:a16="http://schemas.microsoft.com/office/drawing/2014/main" id="{9BF5674E-9B80-D09B-A3E1-4B246620F7ED}"/>
              </a:ext>
            </a:extLst>
          </p:cNvPr>
          <p:cNvSpPr/>
          <p:nvPr/>
        </p:nvSpPr>
        <p:spPr>
          <a:xfrm>
            <a:off x="1397919" y="2745547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6" name="Oval 2115">
            <a:extLst>
              <a:ext uri="{FF2B5EF4-FFF2-40B4-BE49-F238E27FC236}">
                <a16:creationId xmlns:a16="http://schemas.microsoft.com/office/drawing/2014/main" id="{23CB1E7A-77C6-4E1D-0DAC-8A4B623EC973}"/>
              </a:ext>
            </a:extLst>
          </p:cNvPr>
          <p:cNvSpPr/>
          <p:nvPr/>
        </p:nvSpPr>
        <p:spPr>
          <a:xfrm>
            <a:off x="1020773" y="25054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7" name="Oval 2116">
            <a:extLst>
              <a:ext uri="{FF2B5EF4-FFF2-40B4-BE49-F238E27FC236}">
                <a16:creationId xmlns:a16="http://schemas.microsoft.com/office/drawing/2014/main" id="{72BBC146-9FB7-D8F6-5968-C3607D394FEF}"/>
              </a:ext>
            </a:extLst>
          </p:cNvPr>
          <p:cNvSpPr/>
          <p:nvPr/>
        </p:nvSpPr>
        <p:spPr>
          <a:xfrm>
            <a:off x="975053" y="26578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8" name="Oval 2117">
            <a:extLst>
              <a:ext uri="{FF2B5EF4-FFF2-40B4-BE49-F238E27FC236}">
                <a16:creationId xmlns:a16="http://schemas.microsoft.com/office/drawing/2014/main" id="{9DA0BD5F-B456-39E5-4EC5-4544932FA195}"/>
              </a:ext>
            </a:extLst>
          </p:cNvPr>
          <p:cNvSpPr/>
          <p:nvPr/>
        </p:nvSpPr>
        <p:spPr>
          <a:xfrm>
            <a:off x="1326434" y="239328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9" name="Oval 2118">
            <a:extLst>
              <a:ext uri="{FF2B5EF4-FFF2-40B4-BE49-F238E27FC236}">
                <a16:creationId xmlns:a16="http://schemas.microsoft.com/office/drawing/2014/main" id="{EFF23631-FC42-C5A4-63AF-3393E9198B2C}"/>
              </a:ext>
            </a:extLst>
          </p:cNvPr>
          <p:cNvSpPr/>
          <p:nvPr/>
        </p:nvSpPr>
        <p:spPr>
          <a:xfrm>
            <a:off x="1020773" y="28102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0" name="Oval 2119">
            <a:extLst>
              <a:ext uri="{FF2B5EF4-FFF2-40B4-BE49-F238E27FC236}">
                <a16:creationId xmlns:a16="http://schemas.microsoft.com/office/drawing/2014/main" id="{96F65A7E-8291-09F4-EB7C-D2A26C736252}"/>
              </a:ext>
            </a:extLst>
          </p:cNvPr>
          <p:cNvSpPr/>
          <p:nvPr/>
        </p:nvSpPr>
        <p:spPr>
          <a:xfrm>
            <a:off x="1432253" y="242980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1" name="Oval 2120">
            <a:extLst>
              <a:ext uri="{FF2B5EF4-FFF2-40B4-BE49-F238E27FC236}">
                <a16:creationId xmlns:a16="http://schemas.microsoft.com/office/drawing/2014/main" id="{9DBF0EA2-1601-EEC1-64D2-9FB05445D3D2}"/>
              </a:ext>
            </a:extLst>
          </p:cNvPr>
          <p:cNvSpPr/>
          <p:nvPr/>
        </p:nvSpPr>
        <p:spPr>
          <a:xfrm>
            <a:off x="1293255" y="25849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2" name="Oval 2121">
            <a:extLst>
              <a:ext uri="{FF2B5EF4-FFF2-40B4-BE49-F238E27FC236}">
                <a16:creationId xmlns:a16="http://schemas.microsoft.com/office/drawing/2014/main" id="{4391195C-DA6B-6794-B3E7-88825705F5BB}"/>
              </a:ext>
            </a:extLst>
          </p:cNvPr>
          <p:cNvSpPr/>
          <p:nvPr/>
        </p:nvSpPr>
        <p:spPr>
          <a:xfrm>
            <a:off x="1126464" y="26157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3" name="Oval 2122">
            <a:extLst>
              <a:ext uri="{FF2B5EF4-FFF2-40B4-BE49-F238E27FC236}">
                <a16:creationId xmlns:a16="http://schemas.microsoft.com/office/drawing/2014/main" id="{116CECCE-02A3-0C20-5237-2DE17C7C6122}"/>
              </a:ext>
            </a:extLst>
          </p:cNvPr>
          <p:cNvSpPr/>
          <p:nvPr/>
        </p:nvSpPr>
        <p:spPr>
          <a:xfrm>
            <a:off x="1130791" y="27479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4" name="Oval 2123">
            <a:extLst>
              <a:ext uri="{FF2B5EF4-FFF2-40B4-BE49-F238E27FC236}">
                <a16:creationId xmlns:a16="http://schemas.microsoft.com/office/drawing/2014/main" id="{9E0078AA-46E6-8D93-733A-0DDBF6FECEE1}"/>
              </a:ext>
            </a:extLst>
          </p:cNvPr>
          <p:cNvSpPr/>
          <p:nvPr/>
        </p:nvSpPr>
        <p:spPr>
          <a:xfrm>
            <a:off x="1092699" y="294834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5" name="Oval 2124">
            <a:extLst>
              <a:ext uri="{FF2B5EF4-FFF2-40B4-BE49-F238E27FC236}">
                <a16:creationId xmlns:a16="http://schemas.microsoft.com/office/drawing/2014/main" id="{39F38696-B38A-4DC0-04C2-F6DA9082CB7F}"/>
              </a:ext>
            </a:extLst>
          </p:cNvPr>
          <p:cNvSpPr/>
          <p:nvPr/>
        </p:nvSpPr>
        <p:spPr>
          <a:xfrm>
            <a:off x="1386533" y="29050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6" name="Oval 2125">
            <a:extLst>
              <a:ext uri="{FF2B5EF4-FFF2-40B4-BE49-F238E27FC236}">
                <a16:creationId xmlns:a16="http://schemas.microsoft.com/office/drawing/2014/main" id="{1017A41D-EBC7-6551-1DA7-ED6FAEFDC917}"/>
              </a:ext>
            </a:extLst>
          </p:cNvPr>
          <p:cNvSpPr/>
          <p:nvPr/>
        </p:nvSpPr>
        <p:spPr>
          <a:xfrm>
            <a:off x="1427861" y="25533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7" name="Oval 2126">
            <a:extLst>
              <a:ext uri="{FF2B5EF4-FFF2-40B4-BE49-F238E27FC236}">
                <a16:creationId xmlns:a16="http://schemas.microsoft.com/office/drawing/2014/main" id="{688C6082-211D-5729-33B6-057114B277D0}"/>
              </a:ext>
            </a:extLst>
          </p:cNvPr>
          <p:cNvSpPr/>
          <p:nvPr/>
        </p:nvSpPr>
        <p:spPr>
          <a:xfrm>
            <a:off x="1527293" y="261779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8" name="Oval 2127">
            <a:extLst>
              <a:ext uri="{FF2B5EF4-FFF2-40B4-BE49-F238E27FC236}">
                <a16:creationId xmlns:a16="http://schemas.microsoft.com/office/drawing/2014/main" id="{81A5ACBB-1825-159B-8BBB-09E8FDDF395C}"/>
              </a:ext>
            </a:extLst>
          </p:cNvPr>
          <p:cNvSpPr/>
          <p:nvPr/>
        </p:nvSpPr>
        <p:spPr>
          <a:xfrm>
            <a:off x="1489565" y="30566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9" name="Oval 2128">
            <a:extLst>
              <a:ext uri="{FF2B5EF4-FFF2-40B4-BE49-F238E27FC236}">
                <a16:creationId xmlns:a16="http://schemas.microsoft.com/office/drawing/2014/main" id="{46AEAEF4-72AB-D116-FECC-64F894D76699}"/>
              </a:ext>
            </a:extLst>
          </p:cNvPr>
          <p:cNvSpPr/>
          <p:nvPr/>
        </p:nvSpPr>
        <p:spPr>
          <a:xfrm>
            <a:off x="1718485" y="270633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0" name="Oval 2129">
            <a:extLst>
              <a:ext uri="{FF2B5EF4-FFF2-40B4-BE49-F238E27FC236}">
                <a16:creationId xmlns:a16="http://schemas.microsoft.com/office/drawing/2014/main" id="{690836DF-9618-DA1B-0BFD-A5756EF7B1A7}"/>
              </a:ext>
            </a:extLst>
          </p:cNvPr>
          <p:cNvSpPr/>
          <p:nvPr/>
        </p:nvSpPr>
        <p:spPr>
          <a:xfrm>
            <a:off x="1654980" y="26546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1" name="Oval 2130">
            <a:extLst>
              <a:ext uri="{FF2B5EF4-FFF2-40B4-BE49-F238E27FC236}">
                <a16:creationId xmlns:a16="http://schemas.microsoft.com/office/drawing/2014/main" id="{E90E2C95-F39F-35AE-D83B-1C30D1D76BB7}"/>
              </a:ext>
            </a:extLst>
          </p:cNvPr>
          <p:cNvSpPr/>
          <p:nvPr/>
        </p:nvSpPr>
        <p:spPr>
          <a:xfrm>
            <a:off x="1682296" y="28555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2" name="Oval 2131">
            <a:extLst>
              <a:ext uri="{FF2B5EF4-FFF2-40B4-BE49-F238E27FC236}">
                <a16:creationId xmlns:a16="http://schemas.microsoft.com/office/drawing/2014/main" id="{1FEF8BF8-8C07-09FA-99E3-265C16F36FC5}"/>
              </a:ext>
            </a:extLst>
          </p:cNvPr>
          <p:cNvSpPr/>
          <p:nvPr/>
        </p:nvSpPr>
        <p:spPr>
          <a:xfrm>
            <a:off x="1535285" y="28788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3" name="Oval 2132">
            <a:extLst>
              <a:ext uri="{FF2B5EF4-FFF2-40B4-BE49-F238E27FC236}">
                <a16:creationId xmlns:a16="http://schemas.microsoft.com/office/drawing/2014/main" id="{3D6D278C-0073-2D3D-D9E0-D2ABBD1A3F01}"/>
              </a:ext>
            </a:extLst>
          </p:cNvPr>
          <p:cNvSpPr/>
          <p:nvPr/>
        </p:nvSpPr>
        <p:spPr>
          <a:xfrm>
            <a:off x="1590856" y="241704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4" name="Oval 2133">
            <a:extLst>
              <a:ext uri="{FF2B5EF4-FFF2-40B4-BE49-F238E27FC236}">
                <a16:creationId xmlns:a16="http://schemas.microsoft.com/office/drawing/2014/main" id="{C5BF9A99-BD45-B24F-72ED-FC6EFDCA7510}"/>
              </a:ext>
            </a:extLst>
          </p:cNvPr>
          <p:cNvSpPr/>
          <p:nvPr/>
        </p:nvSpPr>
        <p:spPr>
          <a:xfrm>
            <a:off x="1535285" y="25026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5" name="Oval 2134">
            <a:extLst>
              <a:ext uri="{FF2B5EF4-FFF2-40B4-BE49-F238E27FC236}">
                <a16:creationId xmlns:a16="http://schemas.microsoft.com/office/drawing/2014/main" id="{5080C4C5-314A-C130-9A1E-E280F3A516CE}"/>
              </a:ext>
            </a:extLst>
          </p:cNvPr>
          <p:cNvSpPr/>
          <p:nvPr/>
        </p:nvSpPr>
        <p:spPr>
          <a:xfrm>
            <a:off x="1221990" y="30353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6" name="Oval 2135">
            <a:extLst>
              <a:ext uri="{FF2B5EF4-FFF2-40B4-BE49-F238E27FC236}">
                <a16:creationId xmlns:a16="http://schemas.microsoft.com/office/drawing/2014/main" id="{51A3B975-D0FC-EE92-8C70-1E0F1914DEDA}"/>
              </a:ext>
            </a:extLst>
          </p:cNvPr>
          <p:cNvSpPr/>
          <p:nvPr/>
        </p:nvSpPr>
        <p:spPr>
          <a:xfrm>
            <a:off x="692326" y="22246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7" name="Oval 2136">
            <a:extLst>
              <a:ext uri="{FF2B5EF4-FFF2-40B4-BE49-F238E27FC236}">
                <a16:creationId xmlns:a16="http://schemas.microsoft.com/office/drawing/2014/main" id="{27ADDDC1-E7C8-1081-0A31-DA7DD4CBB386}"/>
              </a:ext>
            </a:extLst>
          </p:cNvPr>
          <p:cNvSpPr/>
          <p:nvPr/>
        </p:nvSpPr>
        <p:spPr>
          <a:xfrm>
            <a:off x="646606" y="23770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8" name="Oval 2137">
            <a:extLst>
              <a:ext uri="{FF2B5EF4-FFF2-40B4-BE49-F238E27FC236}">
                <a16:creationId xmlns:a16="http://schemas.microsoft.com/office/drawing/2014/main" id="{833EBBBB-E322-0CCE-C77C-0581798CB19E}"/>
              </a:ext>
            </a:extLst>
          </p:cNvPr>
          <p:cNvSpPr/>
          <p:nvPr/>
        </p:nvSpPr>
        <p:spPr>
          <a:xfrm>
            <a:off x="972442" y="210060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9" name="Oval 2138">
            <a:extLst>
              <a:ext uri="{FF2B5EF4-FFF2-40B4-BE49-F238E27FC236}">
                <a16:creationId xmlns:a16="http://schemas.microsoft.com/office/drawing/2014/main" id="{D3ACFC9B-E758-6132-D956-57614F82C406}"/>
              </a:ext>
            </a:extLst>
          </p:cNvPr>
          <p:cNvSpPr/>
          <p:nvPr/>
        </p:nvSpPr>
        <p:spPr>
          <a:xfrm>
            <a:off x="692326" y="25474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0" name="Oval 2139">
            <a:extLst>
              <a:ext uri="{FF2B5EF4-FFF2-40B4-BE49-F238E27FC236}">
                <a16:creationId xmlns:a16="http://schemas.microsoft.com/office/drawing/2014/main" id="{107EF0A9-D64D-4792-668C-234E6097B4E2}"/>
              </a:ext>
            </a:extLst>
          </p:cNvPr>
          <p:cNvSpPr/>
          <p:nvPr/>
        </p:nvSpPr>
        <p:spPr>
          <a:xfrm>
            <a:off x="1103806" y="21489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1" name="Oval 2140">
            <a:extLst>
              <a:ext uri="{FF2B5EF4-FFF2-40B4-BE49-F238E27FC236}">
                <a16:creationId xmlns:a16="http://schemas.microsoft.com/office/drawing/2014/main" id="{9A46D297-D244-31C5-BA44-8DA12C3B24D0}"/>
              </a:ext>
            </a:extLst>
          </p:cNvPr>
          <p:cNvSpPr/>
          <p:nvPr/>
        </p:nvSpPr>
        <p:spPr>
          <a:xfrm>
            <a:off x="939263" y="229223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2" name="Oval 2141">
            <a:extLst>
              <a:ext uri="{FF2B5EF4-FFF2-40B4-BE49-F238E27FC236}">
                <a16:creationId xmlns:a16="http://schemas.microsoft.com/office/drawing/2014/main" id="{E9F4C8E4-C51E-1EA1-6204-4E782FBE8661}"/>
              </a:ext>
            </a:extLst>
          </p:cNvPr>
          <p:cNvSpPr/>
          <p:nvPr/>
        </p:nvSpPr>
        <p:spPr>
          <a:xfrm>
            <a:off x="827889" y="24789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3" name="Oval 2142">
            <a:extLst>
              <a:ext uri="{FF2B5EF4-FFF2-40B4-BE49-F238E27FC236}">
                <a16:creationId xmlns:a16="http://schemas.microsoft.com/office/drawing/2014/main" id="{A0A89752-D172-9096-251E-73E6B8F3EB06}"/>
              </a:ext>
            </a:extLst>
          </p:cNvPr>
          <p:cNvSpPr/>
          <p:nvPr/>
        </p:nvSpPr>
        <p:spPr>
          <a:xfrm>
            <a:off x="764252" y="26675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4" name="Oval 2143">
            <a:extLst>
              <a:ext uri="{FF2B5EF4-FFF2-40B4-BE49-F238E27FC236}">
                <a16:creationId xmlns:a16="http://schemas.microsoft.com/office/drawing/2014/main" id="{03286829-68A1-CA59-4CA2-221C2A93FA00}"/>
              </a:ext>
            </a:extLst>
          </p:cNvPr>
          <p:cNvSpPr/>
          <p:nvPr/>
        </p:nvSpPr>
        <p:spPr>
          <a:xfrm>
            <a:off x="1262409" y="215419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51" name="Straight Arrow Connector 2150">
            <a:extLst>
              <a:ext uri="{FF2B5EF4-FFF2-40B4-BE49-F238E27FC236}">
                <a16:creationId xmlns:a16="http://schemas.microsoft.com/office/drawing/2014/main" id="{615A15C7-C591-632F-1C93-F19B4B20A06D}"/>
              </a:ext>
            </a:extLst>
          </p:cNvPr>
          <p:cNvCxnSpPr>
            <a:stCxn id="2115" idx="0"/>
            <a:endCxn id="2118" idx="4"/>
          </p:cNvCxnSpPr>
          <p:nvPr/>
        </p:nvCxnSpPr>
        <p:spPr>
          <a:xfrm flipH="1" flipV="1">
            <a:off x="1372154" y="2484720"/>
            <a:ext cx="71485" cy="26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" name="Straight Arrow Connector 2152">
            <a:extLst>
              <a:ext uri="{FF2B5EF4-FFF2-40B4-BE49-F238E27FC236}">
                <a16:creationId xmlns:a16="http://schemas.microsoft.com/office/drawing/2014/main" id="{062A6274-3F5D-6F13-3A9E-F2C106E301F6}"/>
              </a:ext>
            </a:extLst>
          </p:cNvPr>
          <p:cNvCxnSpPr>
            <a:stCxn id="2115" idx="2"/>
            <a:endCxn id="2124" idx="7"/>
          </p:cNvCxnSpPr>
          <p:nvPr/>
        </p:nvCxnSpPr>
        <p:spPr>
          <a:xfrm flipH="1">
            <a:off x="1170748" y="2836987"/>
            <a:ext cx="272891" cy="12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7" name="Straight Arrow Connector 2156">
            <a:extLst>
              <a:ext uri="{FF2B5EF4-FFF2-40B4-BE49-F238E27FC236}">
                <a16:creationId xmlns:a16="http://schemas.microsoft.com/office/drawing/2014/main" id="{2C48AE31-8695-2F91-2BB4-C6ACDEEDDA42}"/>
              </a:ext>
            </a:extLst>
          </p:cNvPr>
          <p:cNvCxnSpPr>
            <a:cxnSpLocks/>
            <a:stCxn id="2115" idx="1"/>
            <a:endCxn id="2142" idx="5"/>
          </p:cNvCxnSpPr>
          <p:nvPr/>
        </p:nvCxnSpPr>
        <p:spPr>
          <a:xfrm flipH="1" flipV="1">
            <a:off x="905938" y="2557020"/>
            <a:ext cx="491981" cy="23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4" name="Straight Arrow Connector 2163">
            <a:extLst>
              <a:ext uri="{FF2B5EF4-FFF2-40B4-BE49-F238E27FC236}">
                <a16:creationId xmlns:a16="http://schemas.microsoft.com/office/drawing/2014/main" id="{A6A2385E-5F93-8E59-6E74-62F0054A5883}"/>
              </a:ext>
            </a:extLst>
          </p:cNvPr>
          <p:cNvCxnSpPr>
            <a:stCxn id="3" idx="1"/>
            <a:endCxn id="12" idx="6"/>
          </p:cNvCxnSpPr>
          <p:nvPr/>
        </p:nvCxnSpPr>
        <p:spPr>
          <a:xfrm flipH="1" flipV="1">
            <a:off x="2137962" y="2272777"/>
            <a:ext cx="164600" cy="1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9" name="Straight Arrow Connector 2168">
            <a:extLst>
              <a:ext uri="{FF2B5EF4-FFF2-40B4-BE49-F238E27FC236}">
                <a16:creationId xmlns:a16="http://schemas.microsoft.com/office/drawing/2014/main" id="{101B669A-3AF1-9A53-7B68-DCFEF692E54E}"/>
              </a:ext>
            </a:extLst>
          </p:cNvPr>
          <p:cNvCxnSpPr>
            <a:stCxn id="3" idx="0"/>
            <a:endCxn id="8" idx="4"/>
          </p:cNvCxnSpPr>
          <p:nvPr/>
        </p:nvCxnSpPr>
        <p:spPr>
          <a:xfrm flipV="1">
            <a:off x="2348282" y="1988502"/>
            <a:ext cx="34128" cy="2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3" name="Straight Arrow Connector 2172">
            <a:extLst>
              <a:ext uri="{FF2B5EF4-FFF2-40B4-BE49-F238E27FC236}">
                <a16:creationId xmlns:a16="http://schemas.microsoft.com/office/drawing/2014/main" id="{0EF3EE81-B15D-9274-8B97-C9F8587560F9}"/>
              </a:ext>
            </a:extLst>
          </p:cNvPr>
          <p:cNvCxnSpPr>
            <a:stCxn id="3" idx="0"/>
            <a:endCxn id="15" idx="4"/>
          </p:cNvCxnSpPr>
          <p:nvPr/>
        </p:nvCxnSpPr>
        <p:spPr>
          <a:xfrm flipH="1" flipV="1">
            <a:off x="2293218" y="2070062"/>
            <a:ext cx="55064" cy="16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6" name="Straight Arrow Connector 2175">
            <a:extLst>
              <a:ext uri="{FF2B5EF4-FFF2-40B4-BE49-F238E27FC236}">
                <a16:creationId xmlns:a16="http://schemas.microsoft.com/office/drawing/2014/main" id="{42FC26F0-0513-2E23-8414-64473A64B72A}"/>
              </a:ext>
            </a:extLst>
          </p:cNvPr>
          <p:cNvCxnSpPr>
            <a:stCxn id="2073" idx="1"/>
            <a:endCxn id="2081" idx="6"/>
          </p:cNvCxnSpPr>
          <p:nvPr/>
        </p:nvCxnSpPr>
        <p:spPr>
          <a:xfrm flipH="1" flipV="1">
            <a:off x="2395090" y="3054408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8" name="Straight Arrow Connector 2177">
            <a:extLst>
              <a:ext uri="{FF2B5EF4-FFF2-40B4-BE49-F238E27FC236}">
                <a16:creationId xmlns:a16="http://schemas.microsoft.com/office/drawing/2014/main" id="{08C205EF-CDCF-FAAA-BDC1-E582D4029239}"/>
              </a:ext>
            </a:extLst>
          </p:cNvPr>
          <p:cNvCxnSpPr>
            <a:stCxn id="2073" idx="0"/>
            <a:endCxn id="2076" idx="5"/>
          </p:cNvCxnSpPr>
          <p:nvPr/>
        </p:nvCxnSpPr>
        <p:spPr>
          <a:xfrm flipH="1" flipV="1">
            <a:off x="2506077" y="2794124"/>
            <a:ext cx="110627" cy="23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0" name="Straight Arrow Connector 2179">
            <a:extLst>
              <a:ext uri="{FF2B5EF4-FFF2-40B4-BE49-F238E27FC236}">
                <a16:creationId xmlns:a16="http://schemas.microsoft.com/office/drawing/2014/main" id="{8E8F8D12-4EF5-BD22-7519-C39DF935B88F}"/>
              </a:ext>
            </a:extLst>
          </p:cNvPr>
          <p:cNvCxnSpPr>
            <a:stCxn id="2073" idx="3"/>
            <a:endCxn id="2087" idx="2"/>
          </p:cNvCxnSpPr>
          <p:nvPr/>
        </p:nvCxnSpPr>
        <p:spPr>
          <a:xfrm flipV="1">
            <a:off x="2662424" y="3030765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2" name="Straight Arrow Connector 2181">
            <a:extLst>
              <a:ext uri="{FF2B5EF4-FFF2-40B4-BE49-F238E27FC236}">
                <a16:creationId xmlns:a16="http://schemas.microsoft.com/office/drawing/2014/main" id="{2D5346F1-8ADD-4C87-3DC1-ADD80169DC01}"/>
              </a:ext>
            </a:extLst>
          </p:cNvPr>
          <p:cNvCxnSpPr>
            <a:stCxn id="46" idx="0"/>
            <a:endCxn id="57" idx="3"/>
          </p:cNvCxnSpPr>
          <p:nvPr/>
        </p:nvCxnSpPr>
        <p:spPr>
          <a:xfrm flipH="1" flipV="1">
            <a:off x="3590273" y="2331296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4" name="Straight Arrow Connector 2183">
            <a:extLst>
              <a:ext uri="{FF2B5EF4-FFF2-40B4-BE49-F238E27FC236}">
                <a16:creationId xmlns:a16="http://schemas.microsoft.com/office/drawing/2014/main" id="{795EFE96-27CF-CDCD-2B3F-F64D2BDB523C}"/>
              </a:ext>
            </a:extLst>
          </p:cNvPr>
          <p:cNvCxnSpPr>
            <a:stCxn id="46" idx="1"/>
            <a:endCxn id="54" idx="6"/>
          </p:cNvCxnSpPr>
          <p:nvPr/>
        </p:nvCxnSpPr>
        <p:spPr>
          <a:xfrm flipH="1" flipV="1">
            <a:off x="3371252" y="2475622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6" name="Straight Arrow Connector 2185">
            <a:extLst>
              <a:ext uri="{FF2B5EF4-FFF2-40B4-BE49-F238E27FC236}">
                <a16:creationId xmlns:a16="http://schemas.microsoft.com/office/drawing/2014/main" id="{5F28BBB5-70AD-340A-26EB-F672759A67A3}"/>
              </a:ext>
            </a:extLst>
          </p:cNvPr>
          <p:cNvCxnSpPr>
            <a:stCxn id="25" idx="0"/>
            <a:endCxn id="36" idx="3"/>
          </p:cNvCxnSpPr>
          <p:nvPr/>
        </p:nvCxnSpPr>
        <p:spPr>
          <a:xfrm flipH="1" flipV="1">
            <a:off x="3241208" y="1544934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8" name="Straight Arrow Connector 2187">
            <a:extLst>
              <a:ext uri="{FF2B5EF4-FFF2-40B4-BE49-F238E27FC236}">
                <a16:creationId xmlns:a16="http://schemas.microsoft.com/office/drawing/2014/main" id="{D9E74D1A-4168-B3AE-EA24-F8523495209D}"/>
              </a:ext>
            </a:extLst>
          </p:cNvPr>
          <p:cNvCxnSpPr>
            <a:cxnSpLocks/>
            <a:stCxn id="25" idx="1"/>
            <a:endCxn id="33" idx="6"/>
          </p:cNvCxnSpPr>
          <p:nvPr/>
        </p:nvCxnSpPr>
        <p:spPr>
          <a:xfrm flipH="1" flipV="1">
            <a:off x="3022187" y="1689260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3" name="Straight Arrow Connector 2192">
            <a:extLst>
              <a:ext uri="{FF2B5EF4-FFF2-40B4-BE49-F238E27FC236}">
                <a16:creationId xmlns:a16="http://schemas.microsoft.com/office/drawing/2014/main" id="{1EB67C57-5AD4-0F04-30B0-7D19DFF4DF9D}"/>
              </a:ext>
            </a:extLst>
          </p:cNvPr>
          <p:cNvCxnSpPr>
            <a:stCxn id="2052" idx="1"/>
            <a:endCxn id="2060" idx="6"/>
          </p:cNvCxnSpPr>
          <p:nvPr/>
        </p:nvCxnSpPr>
        <p:spPr>
          <a:xfrm flipH="1" flipV="1">
            <a:off x="4325212" y="2108775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5" name="Straight Arrow Connector 2194">
            <a:extLst>
              <a:ext uri="{FF2B5EF4-FFF2-40B4-BE49-F238E27FC236}">
                <a16:creationId xmlns:a16="http://schemas.microsoft.com/office/drawing/2014/main" id="{E283E942-CAC1-3AA2-E60D-DC976C3511FB}"/>
              </a:ext>
            </a:extLst>
          </p:cNvPr>
          <p:cNvCxnSpPr>
            <a:stCxn id="2052" idx="3"/>
            <a:endCxn id="2066" idx="2"/>
          </p:cNvCxnSpPr>
          <p:nvPr/>
        </p:nvCxnSpPr>
        <p:spPr>
          <a:xfrm flipV="1">
            <a:off x="4592546" y="2085132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7" name="Straight Arrow Connector 2196">
            <a:extLst>
              <a:ext uri="{FF2B5EF4-FFF2-40B4-BE49-F238E27FC236}">
                <a16:creationId xmlns:a16="http://schemas.microsoft.com/office/drawing/2014/main" id="{5CF6D962-5433-2403-A868-D5916F423D61}"/>
              </a:ext>
            </a:extLst>
          </p:cNvPr>
          <p:cNvCxnSpPr>
            <a:stCxn id="2052" idx="0"/>
            <a:endCxn id="2063" idx="4"/>
          </p:cNvCxnSpPr>
          <p:nvPr/>
        </p:nvCxnSpPr>
        <p:spPr>
          <a:xfrm flipV="1">
            <a:off x="4546826" y="1977840"/>
            <a:ext cx="29736" cy="1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9" name="Straight Arrow Connector 2198">
            <a:extLst>
              <a:ext uri="{FF2B5EF4-FFF2-40B4-BE49-F238E27FC236}">
                <a16:creationId xmlns:a16="http://schemas.microsoft.com/office/drawing/2014/main" id="{1E5D7FF5-E771-47D4-40B1-F11878EDF893}"/>
              </a:ext>
            </a:extLst>
          </p:cNvPr>
          <p:cNvCxnSpPr>
            <a:stCxn id="2052" idx="0"/>
            <a:endCxn id="2058" idx="5"/>
          </p:cNvCxnSpPr>
          <p:nvPr/>
        </p:nvCxnSpPr>
        <p:spPr>
          <a:xfrm flipH="1" flipV="1">
            <a:off x="4448740" y="1984196"/>
            <a:ext cx="98086" cy="10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1" name="Straight Arrow Connector 2200">
            <a:extLst>
              <a:ext uri="{FF2B5EF4-FFF2-40B4-BE49-F238E27FC236}">
                <a16:creationId xmlns:a16="http://schemas.microsoft.com/office/drawing/2014/main" id="{AA5A2FC5-F60C-45F2-1ACB-1691A9923FBF}"/>
              </a:ext>
            </a:extLst>
          </p:cNvPr>
          <p:cNvCxnSpPr>
            <a:stCxn id="2094" idx="1"/>
            <a:endCxn id="2102" idx="6"/>
          </p:cNvCxnSpPr>
          <p:nvPr/>
        </p:nvCxnSpPr>
        <p:spPr>
          <a:xfrm flipH="1" flipV="1">
            <a:off x="4208352" y="3012470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3" name="Straight Arrow Connector 2202">
            <a:extLst>
              <a:ext uri="{FF2B5EF4-FFF2-40B4-BE49-F238E27FC236}">
                <a16:creationId xmlns:a16="http://schemas.microsoft.com/office/drawing/2014/main" id="{0F20C9E1-D11B-1711-7897-C9AD209C3A56}"/>
              </a:ext>
            </a:extLst>
          </p:cNvPr>
          <p:cNvCxnSpPr>
            <a:cxnSpLocks/>
            <a:stCxn id="2094" idx="3"/>
            <a:endCxn id="2108" idx="3"/>
          </p:cNvCxnSpPr>
          <p:nvPr/>
        </p:nvCxnSpPr>
        <p:spPr>
          <a:xfrm flipV="1">
            <a:off x="4475686" y="3021156"/>
            <a:ext cx="242311" cy="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8" name="Rectangle: Rounded Corners 2207">
            <a:extLst>
              <a:ext uri="{FF2B5EF4-FFF2-40B4-BE49-F238E27FC236}">
                <a16:creationId xmlns:a16="http://schemas.microsoft.com/office/drawing/2014/main" id="{090F2C54-A8A7-4B2C-FC01-E741BAD133C8}"/>
              </a:ext>
            </a:extLst>
          </p:cNvPr>
          <p:cNvSpPr/>
          <p:nvPr/>
        </p:nvSpPr>
        <p:spPr>
          <a:xfrm>
            <a:off x="8286074" y="3206444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9" name="Oval 2208">
            <a:extLst>
              <a:ext uri="{FF2B5EF4-FFF2-40B4-BE49-F238E27FC236}">
                <a16:creationId xmlns:a16="http://schemas.microsoft.com/office/drawing/2014/main" id="{A9742292-B7DA-115A-283C-8BD8F432926A}"/>
              </a:ext>
            </a:extLst>
          </p:cNvPr>
          <p:cNvSpPr/>
          <p:nvPr/>
        </p:nvSpPr>
        <p:spPr>
          <a:xfrm>
            <a:off x="7908722" y="29598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0" name="Oval 2209">
            <a:extLst>
              <a:ext uri="{FF2B5EF4-FFF2-40B4-BE49-F238E27FC236}">
                <a16:creationId xmlns:a16="http://schemas.microsoft.com/office/drawing/2014/main" id="{7A9A80D6-70B2-028E-5924-4B43907BD4B2}"/>
              </a:ext>
            </a:extLst>
          </p:cNvPr>
          <p:cNvSpPr/>
          <p:nvPr/>
        </p:nvSpPr>
        <p:spPr>
          <a:xfrm>
            <a:off x="7863002" y="31122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Oval 2210">
            <a:extLst>
              <a:ext uri="{FF2B5EF4-FFF2-40B4-BE49-F238E27FC236}">
                <a16:creationId xmlns:a16="http://schemas.microsoft.com/office/drawing/2014/main" id="{5678FA57-7510-261F-66FC-02D6E3E9AED8}"/>
              </a:ext>
            </a:extLst>
          </p:cNvPr>
          <p:cNvSpPr/>
          <p:nvPr/>
        </p:nvSpPr>
        <p:spPr>
          <a:xfrm>
            <a:off x="8188838" y="283582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2" name="Oval 2211">
            <a:extLst>
              <a:ext uri="{FF2B5EF4-FFF2-40B4-BE49-F238E27FC236}">
                <a16:creationId xmlns:a16="http://schemas.microsoft.com/office/drawing/2014/main" id="{82F7F388-159A-128F-C11F-70F209261026}"/>
              </a:ext>
            </a:extLst>
          </p:cNvPr>
          <p:cNvSpPr/>
          <p:nvPr/>
        </p:nvSpPr>
        <p:spPr>
          <a:xfrm>
            <a:off x="7908722" y="32646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3" name="Oval 2212">
            <a:extLst>
              <a:ext uri="{FF2B5EF4-FFF2-40B4-BE49-F238E27FC236}">
                <a16:creationId xmlns:a16="http://schemas.microsoft.com/office/drawing/2014/main" id="{54CB881C-B1AD-76EA-07B0-AE9724C4BBF5}"/>
              </a:ext>
            </a:extLst>
          </p:cNvPr>
          <p:cNvSpPr/>
          <p:nvPr/>
        </p:nvSpPr>
        <p:spPr>
          <a:xfrm>
            <a:off x="8320202" y="28662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4" name="Oval 2213">
            <a:extLst>
              <a:ext uri="{FF2B5EF4-FFF2-40B4-BE49-F238E27FC236}">
                <a16:creationId xmlns:a16="http://schemas.microsoft.com/office/drawing/2014/main" id="{EFC70364-37C6-2923-BB2A-06835FACDBAC}"/>
              </a:ext>
            </a:extLst>
          </p:cNvPr>
          <p:cNvSpPr/>
          <p:nvPr/>
        </p:nvSpPr>
        <p:spPr>
          <a:xfrm>
            <a:off x="8155659" y="302745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5" name="Oval 2214">
            <a:extLst>
              <a:ext uri="{FF2B5EF4-FFF2-40B4-BE49-F238E27FC236}">
                <a16:creationId xmlns:a16="http://schemas.microsoft.com/office/drawing/2014/main" id="{954110D7-B2D6-71F2-E990-B7E365CFE930}"/>
              </a:ext>
            </a:extLst>
          </p:cNvPr>
          <p:cNvSpPr/>
          <p:nvPr/>
        </p:nvSpPr>
        <p:spPr>
          <a:xfrm>
            <a:off x="8000162" y="307018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6" name="Oval 2215">
            <a:extLst>
              <a:ext uri="{FF2B5EF4-FFF2-40B4-BE49-F238E27FC236}">
                <a16:creationId xmlns:a16="http://schemas.microsoft.com/office/drawing/2014/main" id="{4EFE6D8D-DA9A-57B9-BE2F-CE43ACB9AC39}"/>
              </a:ext>
            </a:extLst>
          </p:cNvPr>
          <p:cNvSpPr/>
          <p:nvPr/>
        </p:nvSpPr>
        <p:spPr>
          <a:xfrm>
            <a:off x="8030034" y="31962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7" name="Oval 2216">
            <a:extLst>
              <a:ext uri="{FF2B5EF4-FFF2-40B4-BE49-F238E27FC236}">
                <a16:creationId xmlns:a16="http://schemas.microsoft.com/office/drawing/2014/main" id="{5E638BAE-547E-3B65-73A8-A0F7D93AE942}"/>
              </a:ext>
            </a:extLst>
          </p:cNvPr>
          <p:cNvSpPr/>
          <p:nvPr/>
        </p:nvSpPr>
        <p:spPr>
          <a:xfrm>
            <a:off x="7955103" y="339088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8" name="Oval 2217">
            <a:extLst>
              <a:ext uri="{FF2B5EF4-FFF2-40B4-BE49-F238E27FC236}">
                <a16:creationId xmlns:a16="http://schemas.microsoft.com/office/drawing/2014/main" id="{67411624-366A-6200-757D-1CA282936D4A}"/>
              </a:ext>
            </a:extLst>
          </p:cNvPr>
          <p:cNvSpPr/>
          <p:nvPr/>
        </p:nvSpPr>
        <p:spPr>
          <a:xfrm>
            <a:off x="8274482" y="33594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9" name="Oval 2218">
            <a:extLst>
              <a:ext uri="{FF2B5EF4-FFF2-40B4-BE49-F238E27FC236}">
                <a16:creationId xmlns:a16="http://schemas.microsoft.com/office/drawing/2014/main" id="{6E4A7F31-A00D-2639-9B13-2A2F4DFFFDF3}"/>
              </a:ext>
            </a:extLst>
          </p:cNvPr>
          <p:cNvSpPr/>
          <p:nvPr/>
        </p:nvSpPr>
        <p:spPr>
          <a:xfrm>
            <a:off x="8231010" y="294778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20" name="Oval 2219">
            <a:extLst>
              <a:ext uri="{FF2B5EF4-FFF2-40B4-BE49-F238E27FC236}">
                <a16:creationId xmlns:a16="http://schemas.microsoft.com/office/drawing/2014/main" id="{EC060465-75A9-402E-4F44-E1E6CD286AC4}"/>
              </a:ext>
            </a:extLst>
          </p:cNvPr>
          <p:cNvSpPr/>
          <p:nvPr/>
        </p:nvSpPr>
        <p:spPr>
          <a:xfrm>
            <a:off x="8415242" y="30542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1" name="Oval 2220">
            <a:extLst>
              <a:ext uri="{FF2B5EF4-FFF2-40B4-BE49-F238E27FC236}">
                <a16:creationId xmlns:a16="http://schemas.microsoft.com/office/drawing/2014/main" id="{E87874B9-F14E-F0C8-7C48-8BAFD2575704}"/>
              </a:ext>
            </a:extLst>
          </p:cNvPr>
          <p:cNvSpPr/>
          <p:nvPr/>
        </p:nvSpPr>
        <p:spPr>
          <a:xfrm>
            <a:off x="8331794" y="35669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2" name="Oval 2221">
            <a:extLst>
              <a:ext uri="{FF2B5EF4-FFF2-40B4-BE49-F238E27FC236}">
                <a16:creationId xmlns:a16="http://schemas.microsoft.com/office/drawing/2014/main" id="{B99B1BF6-14A8-4721-AB6E-700500208703}"/>
              </a:ext>
            </a:extLst>
          </p:cNvPr>
          <p:cNvSpPr/>
          <p:nvPr/>
        </p:nvSpPr>
        <p:spPr>
          <a:xfrm>
            <a:off x="8606434" y="316072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3" name="Oval 2222">
            <a:extLst>
              <a:ext uri="{FF2B5EF4-FFF2-40B4-BE49-F238E27FC236}">
                <a16:creationId xmlns:a16="http://schemas.microsoft.com/office/drawing/2014/main" id="{04A5C47B-4C99-44E0-BFA9-010B49DB30BF}"/>
              </a:ext>
            </a:extLst>
          </p:cNvPr>
          <p:cNvSpPr/>
          <p:nvPr/>
        </p:nvSpPr>
        <p:spPr>
          <a:xfrm>
            <a:off x="8531635" y="30791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4" name="Oval 2223">
            <a:extLst>
              <a:ext uri="{FF2B5EF4-FFF2-40B4-BE49-F238E27FC236}">
                <a16:creationId xmlns:a16="http://schemas.microsoft.com/office/drawing/2014/main" id="{C962792E-7CB6-2060-EA37-FAC8545D98A4}"/>
              </a:ext>
            </a:extLst>
          </p:cNvPr>
          <p:cNvSpPr/>
          <p:nvPr/>
        </p:nvSpPr>
        <p:spPr>
          <a:xfrm>
            <a:off x="8570245" y="330995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5" name="Oval 2224">
            <a:extLst>
              <a:ext uri="{FF2B5EF4-FFF2-40B4-BE49-F238E27FC236}">
                <a16:creationId xmlns:a16="http://schemas.microsoft.com/office/drawing/2014/main" id="{AD2B0350-B49C-22F5-27D2-260A973645A2}"/>
              </a:ext>
            </a:extLst>
          </p:cNvPr>
          <p:cNvSpPr/>
          <p:nvPr/>
        </p:nvSpPr>
        <p:spPr>
          <a:xfrm>
            <a:off x="8415242" y="33332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6" name="Oval 2225">
            <a:extLst>
              <a:ext uri="{FF2B5EF4-FFF2-40B4-BE49-F238E27FC236}">
                <a16:creationId xmlns:a16="http://schemas.microsoft.com/office/drawing/2014/main" id="{F2481DAC-8A6F-50AE-9395-500998672EB2}"/>
              </a:ext>
            </a:extLst>
          </p:cNvPr>
          <p:cNvSpPr/>
          <p:nvPr/>
        </p:nvSpPr>
        <p:spPr>
          <a:xfrm>
            <a:off x="8478805" y="287143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7" name="Oval 2226">
            <a:extLst>
              <a:ext uri="{FF2B5EF4-FFF2-40B4-BE49-F238E27FC236}">
                <a16:creationId xmlns:a16="http://schemas.microsoft.com/office/drawing/2014/main" id="{18FFCCA0-CF9E-D154-A1C2-2E8B6F6449A7}"/>
              </a:ext>
            </a:extLst>
          </p:cNvPr>
          <p:cNvSpPr/>
          <p:nvPr/>
        </p:nvSpPr>
        <p:spPr>
          <a:xfrm>
            <a:off x="8423234" y="29570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8" name="Oval 2227">
            <a:extLst>
              <a:ext uri="{FF2B5EF4-FFF2-40B4-BE49-F238E27FC236}">
                <a16:creationId xmlns:a16="http://schemas.microsoft.com/office/drawing/2014/main" id="{A5125F4D-BBF6-0B99-CBCE-7538EB152099}"/>
              </a:ext>
            </a:extLst>
          </p:cNvPr>
          <p:cNvSpPr/>
          <p:nvPr/>
        </p:nvSpPr>
        <p:spPr>
          <a:xfrm>
            <a:off x="8109939" y="34897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9" name="Rectangle: Rounded Corners 2228">
            <a:extLst>
              <a:ext uri="{FF2B5EF4-FFF2-40B4-BE49-F238E27FC236}">
                <a16:creationId xmlns:a16="http://schemas.microsoft.com/office/drawing/2014/main" id="{4C0E2708-0FFF-E294-7CD0-D1F90D1D94EB}"/>
              </a:ext>
            </a:extLst>
          </p:cNvPr>
          <p:cNvSpPr/>
          <p:nvPr/>
        </p:nvSpPr>
        <p:spPr>
          <a:xfrm>
            <a:off x="9181593" y="2634775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30" name="Oval 2229">
            <a:extLst>
              <a:ext uri="{FF2B5EF4-FFF2-40B4-BE49-F238E27FC236}">
                <a16:creationId xmlns:a16="http://schemas.microsoft.com/office/drawing/2014/main" id="{54BB887A-DE2D-7238-C01F-8376090850A7}"/>
              </a:ext>
            </a:extLst>
          </p:cNvPr>
          <p:cNvSpPr/>
          <p:nvPr/>
        </p:nvSpPr>
        <p:spPr>
          <a:xfrm>
            <a:off x="8804241" y="23882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1" name="Oval 2230">
            <a:extLst>
              <a:ext uri="{FF2B5EF4-FFF2-40B4-BE49-F238E27FC236}">
                <a16:creationId xmlns:a16="http://schemas.microsoft.com/office/drawing/2014/main" id="{37FFD518-B76E-E3EF-FCC2-43A5EEC7AB0A}"/>
              </a:ext>
            </a:extLst>
          </p:cNvPr>
          <p:cNvSpPr/>
          <p:nvPr/>
        </p:nvSpPr>
        <p:spPr>
          <a:xfrm>
            <a:off x="8758521" y="25406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2" name="Oval 2231">
            <a:extLst>
              <a:ext uri="{FF2B5EF4-FFF2-40B4-BE49-F238E27FC236}">
                <a16:creationId xmlns:a16="http://schemas.microsoft.com/office/drawing/2014/main" id="{AAD79B76-C2CA-2CF5-C218-7DABD7BD5CAD}"/>
              </a:ext>
            </a:extLst>
          </p:cNvPr>
          <p:cNvSpPr/>
          <p:nvPr/>
        </p:nvSpPr>
        <p:spPr>
          <a:xfrm>
            <a:off x="9084357" y="22641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3" name="Oval 2232">
            <a:extLst>
              <a:ext uri="{FF2B5EF4-FFF2-40B4-BE49-F238E27FC236}">
                <a16:creationId xmlns:a16="http://schemas.microsoft.com/office/drawing/2014/main" id="{54C5F823-5E8F-538F-4196-3A81AB5EC521}"/>
              </a:ext>
            </a:extLst>
          </p:cNvPr>
          <p:cNvSpPr/>
          <p:nvPr/>
        </p:nvSpPr>
        <p:spPr>
          <a:xfrm>
            <a:off x="8804241" y="26930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4" name="Oval 2233">
            <a:extLst>
              <a:ext uri="{FF2B5EF4-FFF2-40B4-BE49-F238E27FC236}">
                <a16:creationId xmlns:a16="http://schemas.microsoft.com/office/drawing/2014/main" id="{B9A04855-20F6-AD80-5757-FDD062F7966F}"/>
              </a:ext>
            </a:extLst>
          </p:cNvPr>
          <p:cNvSpPr/>
          <p:nvPr/>
        </p:nvSpPr>
        <p:spPr>
          <a:xfrm>
            <a:off x="9215721" y="229455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5" name="Oval 2234">
            <a:extLst>
              <a:ext uri="{FF2B5EF4-FFF2-40B4-BE49-F238E27FC236}">
                <a16:creationId xmlns:a16="http://schemas.microsoft.com/office/drawing/2014/main" id="{3012E82A-9AE2-3AC9-3D3D-B0D52F54C5A9}"/>
              </a:ext>
            </a:extLst>
          </p:cNvPr>
          <p:cNvSpPr/>
          <p:nvPr/>
        </p:nvSpPr>
        <p:spPr>
          <a:xfrm>
            <a:off x="9051178" y="24557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6" name="Oval 2235">
            <a:extLst>
              <a:ext uri="{FF2B5EF4-FFF2-40B4-BE49-F238E27FC236}">
                <a16:creationId xmlns:a16="http://schemas.microsoft.com/office/drawing/2014/main" id="{02CCADC5-248C-61F0-EBB1-94FE28D91B1E}"/>
              </a:ext>
            </a:extLst>
          </p:cNvPr>
          <p:cNvSpPr/>
          <p:nvPr/>
        </p:nvSpPr>
        <p:spPr>
          <a:xfrm>
            <a:off x="8884387" y="248667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7" name="Oval 2236">
            <a:extLst>
              <a:ext uri="{FF2B5EF4-FFF2-40B4-BE49-F238E27FC236}">
                <a16:creationId xmlns:a16="http://schemas.microsoft.com/office/drawing/2014/main" id="{3D67D575-5F78-4184-A465-EB47C091EF96}"/>
              </a:ext>
            </a:extLst>
          </p:cNvPr>
          <p:cNvSpPr/>
          <p:nvPr/>
        </p:nvSpPr>
        <p:spPr>
          <a:xfrm>
            <a:off x="8914259" y="261269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8" name="Oval 2237">
            <a:extLst>
              <a:ext uri="{FF2B5EF4-FFF2-40B4-BE49-F238E27FC236}">
                <a16:creationId xmlns:a16="http://schemas.microsoft.com/office/drawing/2014/main" id="{56382C3B-1F1B-BDFF-97ED-C3F9BE8D8DF4}"/>
              </a:ext>
            </a:extLst>
          </p:cNvPr>
          <p:cNvSpPr/>
          <p:nvPr/>
        </p:nvSpPr>
        <p:spPr>
          <a:xfrm>
            <a:off x="8850622" y="28192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9" name="Oval 2238">
            <a:extLst>
              <a:ext uri="{FF2B5EF4-FFF2-40B4-BE49-F238E27FC236}">
                <a16:creationId xmlns:a16="http://schemas.microsoft.com/office/drawing/2014/main" id="{7D9F1505-27F0-0C9D-1E15-D2640B0B971B}"/>
              </a:ext>
            </a:extLst>
          </p:cNvPr>
          <p:cNvSpPr/>
          <p:nvPr/>
        </p:nvSpPr>
        <p:spPr>
          <a:xfrm>
            <a:off x="9170001" y="27877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0" name="Oval 2239">
            <a:extLst>
              <a:ext uri="{FF2B5EF4-FFF2-40B4-BE49-F238E27FC236}">
                <a16:creationId xmlns:a16="http://schemas.microsoft.com/office/drawing/2014/main" id="{E69DB309-3B29-A9CE-A461-C25A8D482E4C}"/>
              </a:ext>
            </a:extLst>
          </p:cNvPr>
          <p:cNvSpPr/>
          <p:nvPr/>
        </p:nvSpPr>
        <p:spPr>
          <a:xfrm>
            <a:off x="9211329" y="24360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1" name="Oval 2240">
            <a:extLst>
              <a:ext uri="{FF2B5EF4-FFF2-40B4-BE49-F238E27FC236}">
                <a16:creationId xmlns:a16="http://schemas.microsoft.com/office/drawing/2014/main" id="{58F900B7-49F3-63C9-E2FB-FE70E62583B3}"/>
              </a:ext>
            </a:extLst>
          </p:cNvPr>
          <p:cNvSpPr/>
          <p:nvPr/>
        </p:nvSpPr>
        <p:spPr>
          <a:xfrm>
            <a:off x="9310761" y="248254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2" name="Oval 2241">
            <a:extLst>
              <a:ext uri="{FF2B5EF4-FFF2-40B4-BE49-F238E27FC236}">
                <a16:creationId xmlns:a16="http://schemas.microsoft.com/office/drawing/2014/main" id="{48584169-77FC-074C-06DF-7CD01B731694}"/>
              </a:ext>
            </a:extLst>
          </p:cNvPr>
          <p:cNvSpPr/>
          <p:nvPr/>
        </p:nvSpPr>
        <p:spPr>
          <a:xfrm>
            <a:off x="9273033" y="29393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3" name="Oval 2242">
            <a:extLst>
              <a:ext uri="{FF2B5EF4-FFF2-40B4-BE49-F238E27FC236}">
                <a16:creationId xmlns:a16="http://schemas.microsoft.com/office/drawing/2014/main" id="{3F3B5C5F-56F2-D07A-679B-0394D27E1CA9}"/>
              </a:ext>
            </a:extLst>
          </p:cNvPr>
          <p:cNvSpPr/>
          <p:nvPr/>
        </p:nvSpPr>
        <p:spPr>
          <a:xfrm>
            <a:off x="9501953" y="25890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4" name="Oval 2243">
            <a:extLst>
              <a:ext uri="{FF2B5EF4-FFF2-40B4-BE49-F238E27FC236}">
                <a16:creationId xmlns:a16="http://schemas.microsoft.com/office/drawing/2014/main" id="{7B1EE955-A410-711D-DDF0-B6B08D30419A}"/>
              </a:ext>
            </a:extLst>
          </p:cNvPr>
          <p:cNvSpPr/>
          <p:nvPr/>
        </p:nvSpPr>
        <p:spPr>
          <a:xfrm>
            <a:off x="9427154" y="25075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5" name="Oval 2244">
            <a:extLst>
              <a:ext uri="{FF2B5EF4-FFF2-40B4-BE49-F238E27FC236}">
                <a16:creationId xmlns:a16="http://schemas.microsoft.com/office/drawing/2014/main" id="{64F652C0-DADA-3B3D-6C47-35BD9E9018C9}"/>
              </a:ext>
            </a:extLst>
          </p:cNvPr>
          <p:cNvSpPr/>
          <p:nvPr/>
        </p:nvSpPr>
        <p:spPr>
          <a:xfrm>
            <a:off x="9465764" y="273828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6" name="Oval 2245">
            <a:extLst>
              <a:ext uri="{FF2B5EF4-FFF2-40B4-BE49-F238E27FC236}">
                <a16:creationId xmlns:a16="http://schemas.microsoft.com/office/drawing/2014/main" id="{B372D1CA-2665-2174-178A-68F689B7EB65}"/>
              </a:ext>
            </a:extLst>
          </p:cNvPr>
          <p:cNvSpPr/>
          <p:nvPr/>
        </p:nvSpPr>
        <p:spPr>
          <a:xfrm>
            <a:off x="9310761" y="27615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7" name="Oval 2246">
            <a:extLst>
              <a:ext uri="{FF2B5EF4-FFF2-40B4-BE49-F238E27FC236}">
                <a16:creationId xmlns:a16="http://schemas.microsoft.com/office/drawing/2014/main" id="{DF5F0D1A-706F-EE70-DA2A-C8226AD01AFD}"/>
              </a:ext>
            </a:extLst>
          </p:cNvPr>
          <p:cNvSpPr/>
          <p:nvPr/>
        </p:nvSpPr>
        <p:spPr>
          <a:xfrm>
            <a:off x="9374324" y="229976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8" name="Oval 2247">
            <a:extLst>
              <a:ext uri="{FF2B5EF4-FFF2-40B4-BE49-F238E27FC236}">
                <a16:creationId xmlns:a16="http://schemas.microsoft.com/office/drawing/2014/main" id="{5286AF13-832C-BF44-DF53-7D445B2C76B7}"/>
              </a:ext>
            </a:extLst>
          </p:cNvPr>
          <p:cNvSpPr/>
          <p:nvPr/>
        </p:nvSpPr>
        <p:spPr>
          <a:xfrm>
            <a:off x="9318753" y="23854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9" name="Oval 2248">
            <a:extLst>
              <a:ext uri="{FF2B5EF4-FFF2-40B4-BE49-F238E27FC236}">
                <a16:creationId xmlns:a16="http://schemas.microsoft.com/office/drawing/2014/main" id="{D13D5771-4442-B34E-A693-350271052C2E}"/>
              </a:ext>
            </a:extLst>
          </p:cNvPr>
          <p:cNvSpPr/>
          <p:nvPr/>
        </p:nvSpPr>
        <p:spPr>
          <a:xfrm>
            <a:off x="9005458" y="291808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0" name="Rectangle: Rounded Corners 2249">
            <a:extLst>
              <a:ext uri="{FF2B5EF4-FFF2-40B4-BE49-F238E27FC236}">
                <a16:creationId xmlns:a16="http://schemas.microsoft.com/office/drawing/2014/main" id="{59FE9321-B03B-A7CA-5205-3CA2E56CD4C2}"/>
              </a:ext>
            </a:extLst>
          </p:cNvPr>
          <p:cNvSpPr/>
          <p:nvPr/>
        </p:nvSpPr>
        <p:spPr>
          <a:xfrm>
            <a:off x="9530658" y="3421137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1" name="Oval 2250">
            <a:extLst>
              <a:ext uri="{FF2B5EF4-FFF2-40B4-BE49-F238E27FC236}">
                <a16:creationId xmlns:a16="http://schemas.microsoft.com/office/drawing/2014/main" id="{EAD0FE8F-EE63-F943-F081-BFF7A2565910}"/>
              </a:ext>
            </a:extLst>
          </p:cNvPr>
          <p:cNvSpPr/>
          <p:nvPr/>
        </p:nvSpPr>
        <p:spPr>
          <a:xfrm>
            <a:off x="9153306" y="31745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ECC52DEE-E8C0-A295-B86D-955CF1C18333}"/>
              </a:ext>
            </a:extLst>
          </p:cNvPr>
          <p:cNvSpPr/>
          <p:nvPr/>
        </p:nvSpPr>
        <p:spPr>
          <a:xfrm>
            <a:off x="9107586" y="33269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97058D19-4264-E7E5-5CB3-35D9E4780F01}"/>
              </a:ext>
            </a:extLst>
          </p:cNvPr>
          <p:cNvSpPr/>
          <p:nvPr/>
        </p:nvSpPr>
        <p:spPr>
          <a:xfrm>
            <a:off x="9433422" y="305051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831CAECE-1AFA-CEF7-336C-738DB878CA86}"/>
              </a:ext>
            </a:extLst>
          </p:cNvPr>
          <p:cNvSpPr/>
          <p:nvPr/>
        </p:nvSpPr>
        <p:spPr>
          <a:xfrm>
            <a:off x="9153306" y="34793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5" name="Oval 2254">
            <a:extLst>
              <a:ext uri="{FF2B5EF4-FFF2-40B4-BE49-F238E27FC236}">
                <a16:creationId xmlns:a16="http://schemas.microsoft.com/office/drawing/2014/main" id="{7F6C655B-C197-30B6-0991-3C10D10DCB40}"/>
              </a:ext>
            </a:extLst>
          </p:cNvPr>
          <p:cNvSpPr/>
          <p:nvPr/>
        </p:nvSpPr>
        <p:spPr>
          <a:xfrm>
            <a:off x="9564786" y="308091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6" name="Oval 2255">
            <a:extLst>
              <a:ext uri="{FF2B5EF4-FFF2-40B4-BE49-F238E27FC236}">
                <a16:creationId xmlns:a16="http://schemas.microsoft.com/office/drawing/2014/main" id="{1ADF07FA-E0BC-B091-4AF9-10550F23502A}"/>
              </a:ext>
            </a:extLst>
          </p:cNvPr>
          <p:cNvSpPr/>
          <p:nvPr/>
        </p:nvSpPr>
        <p:spPr>
          <a:xfrm>
            <a:off x="9400243" y="32421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7" name="Oval 2256">
            <a:extLst>
              <a:ext uri="{FF2B5EF4-FFF2-40B4-BE49-F238E27FC236}">
                <a16:creationId xmlns:a16="http://schemas.microsoft.com/office/drawing/2014/main" id="{5AF5D62B-7B30-8EF1-9A2E-ADA9D3C80915}"/>
              </a:ext>
            </a:extLst>
          </p:cNvPr>
          <p:cNvSpPr/>
          <p:nvPr/>
        </p:nvSpPr>
        <p:spPr>
          <a:xfrm>
            <a:off x="9233452" y="327303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8" name="Oval 2257">
            <a:extLst>
              <a:ext uri="{FF2B5EF4-FFF2-40B4-BE49-F238E27FC236}">
                <a16:creationId xmlns:a16="http://schemas.microsoft.com/office/drawing/2014/main" id="{157CC0EA-55C8-4DA0-262F-4F6CCC5ED18C}"/>
              </a:ext>
            </a:extLst>
          </p:cNvPr>
          <p:cNvSpPr/>
          <p:nvPr/>
        </p:nvSpPr>
        <p:spPr>
          <a:xfrm>
            <a:off x="9263324" y="33990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9" name="Oval 2258">
            <a:extLst>
              <a:ext uri="{FF2B5EF4-FFF2-40B4-BE49-F238E27FC236}">
                <a16:creationId xmlns:a16="http://schemas.microsoft.com/office/drawing/2014/main" id="{B8E1DC79-2321-E2C3-2B37-3A7A929BE78A}"/>
              </a:ext>
            </a:extLst>
          </p:cNvPr>
          <p:cNvSpPr/>
          <p:nvPr/>
        </p:nvSpPr>
        <p:spPr>
          <a:xfrm>
            <a:off x="9199687" y="360558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0" name="Oval 2259">
            <a:extLst>
              <a:ext uri="{FF2B5EF4-FFF2-40B4-BE49-F238E27FC236}">
                <a16:creationId xmlns:a16="http://schemas.microsoft.com/office/drawing/2014/main" id="{3C0C0000-1D0C-56F1-7E6B-256259F5797B}"/>
              </a:ext>
            </a:extLst>
          </p:cNvPr>
          <p:cNvSpPr/>
          <p:nvPr/>
        </p:nvSpPr>
        <p:spPr>
          <a:xfrm>
            <a:off x="9519066" y="357414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1" name="Oval 2260">
            <a:extLst>
              <a:ext uri="{FF2B5EF4-FFF2-40B4-BE49-F238E27FC236}">
                <a16:creationId xmlns:a16="http://schemas.microsoft.com/office/drawing/2014/main" id="{6CF6D80A-5091-DCA5-5F1A-E882BFCA5BBC}"/>
              </a:ext>
            </a:extLst>
          </p:cNvPr>
          <p:cNvSpPr/>
          <p:nvPr/>
        </p:nvSpPr>
        <p:spPr>
          <a:xfrm>
            <a:off x="9560394" y="322240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2" name="Oval 2261">
            <a:extLst>
              <a:ext uri="{FF2B5EF4-FFF2-40B4-BE49-F238E27FC236}">
                <a16:creationId xmlns:a16="http://schemas.microsoft.com/office/drawing/2014/main" id="{013D0A93-3DF5-C84D-2692-122DD30DB94B}"/>
              </a:ext>
            </a:extLst>
          </p:cNvPr>
          <p:cNvSpPr/>
          <p:nvPr/>
        </p:nvSpPr>
        <p:spPr>
          <a:xfrm>
            <a:off x="9659826" y="32689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3" name="Oval 2262">
            <a:extLst>
              <a:ext uri="{FF2B5EF4-FFF2-40B4-BE49-F238E27FC236}">
                <a16:creationId xmlns:a16="http://schemas.microsoft.com/office/drawing/2014/main" id="{7F08A9E3-4CBE-F521-0847-D02FE1C20854}"/>
              </a:ext>
            </a:extLst>
          </p:cNvPr>
          <p:cNvSpPr/>
          <p:nvPr/>
        </p:nvSpPr>
        <p:spPr>
          <a:xfrm>
            <a:off x="9622098" y="37256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4" name="Oval 2263">
            <a:extLst>
              <a:ext uri="{FF2B5EF4-FFF2-40B4-BE49-F238E27FC236}">
                <a16:creationId xmlns:a16="http://schemas.microsoft.com/office/drawing/2014/main" id="{ADEF151A-8CD1-7DEC-40CE-91265919EB2D}"/>
              </a:ext>
            </a:extLst>
          </p:cNvPr>
          <p:cNvSpPr/>
          <p:nvPr/>
        </p:nvSpPr>
        <p:spPr>
          <a:xfrm>
            <a:off x="9851018" y="337541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5" name="Oval 2264">
            <a:extLst>
              <a:ext uri="{FF2B5EF4-FFF2-40B4-BE49-F238E27FC236}">
                <a16:creationId xmlns:a16="http://schemas.microsoft.com/office/drawing/2014/main" id="{43CFDC07-FAB8-7342-A93C-0E0DC28B758C}"/>
              </a:ext>
            </a:extLst>
          </p:cNvPr>
          <p:cNvSpPr/>
          <p:nvPr/>
        </p:nvSpPr>
        <p:spPr>
          <a:xfrm>
            <a:off x="9776219" y="32938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6" name="Oval 2265">
            <a:extLst>
              <a:ext uri="{FF2B5EF4-FFF2-40B4-BE49-F238E27FC236}">
                <a16:creationId xmlns:a16="http://schemas.microsoft.com/office/drawing/2014/main" id="{7EC7697C-0874-00C4-3DCD-D3E024C07842}"/>
              </a:ext>
            </a:extLst>
          </p:cNvPr>
          <p:cNvSpPr/>
          <p:nvPr/>
        </p:nvSpPr>
        <p:spPr>
          <a:xfrm>
            <a:off x="9814829" y="35246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7" name="Oval 2266">
            <a:extLst>
              <a:ext uri="{FF2B5EF4-FFF2-40B4-BE49-F238E27FC236}">
                <a16:creationId xmlns:a16="http://schemas.microsoft.com/office/drawing/2014/main" id="{F3B671F3-5340-3AAD-60A3-ADC7FDC816AF}"/>
              </a:ext>
            </a:extLst>
          </p:cNvPr>
          <p:cNvSpPr/>
          <p:nvPr/>
        </p:nvSpPr>
        <p:spPr>
          <a:xfrm>
            <a:off x="9659826" y="35479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8" name="Oval 2267">
            <a:extLst>
              <a:ext uri="{FF2B5EF4-FFF2-40B4-BE49-F238E27FC236}">
                <a16:creationId xmlns:a16="http://schemas.microsoft.com/office/drawing/2014/main" id="{68562E3B-ADAB-F984-EC29-AC300F4F6877}"/>
              </a:ext>
            </a:extLst>
          </p:cNvPr>
          <p:cNvSpPr/>
          <p:nvPr/>
        </p:nvSpPr>
        <p:spPr>
          <a:xfrm>
            <a:off x="9723389" y="30861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9" name="Oval 2268">
            <a:extLst>
              <a:ext uri="{FF2B5EF4-FFF2-40B4-BE49-F238E27FC236}">
                <a16:creationId xmlns:a16="http://schemas.microsoft.com/office/drawing/2014/main" id="{1F1921F1-5FD9-A1DF-8971-ADCED99C8F37}"/>
              </a:ext>
            </a:extLst>
          </p:cNvPr>
          <p:cNvSpPr/>
          <p:nvPr/>
        </p:nvSpPr>
        <p:spPr>
          <a:xfrm>
            <a:off x="9667818" y="31717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0" name="Oval 2269">
            <a:extLst>
              <a:ext uri="{FF2B5EF4-FFF2-40B4-BE49-F238E27FC236}">
                <a16:creationId xmlns:a16="http://schemas.microsoft.com/office/drawing/2014/main" id="{09F46A5B-240C-AE5A-444E-5F0B5D293394}"/>
              </a:ext>
            </a:extLst>
          </p:cNvPr>
          <p:cNvSpPr/>
          <p:nvPr/>
        </p:nvSpPr>
        <p:spPr>
          <a:xfrm>
            <a:off x="9354523" y="370444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1" name="Rectangle: Rounded Corners 2270">
            <a:extLst>
              <a:ext uri="{FF2B5EF4-FFF2-40B4-BE49-F238E27FC236}">
                <a16:creationId xmlns:a16="http://schemas.microsoft.com/office/drawing/2014/main" id="{46CCB24F-1540-FAEF-004B-2928F22FDC98}"/>
              </a:ext>
            </a:extLst>
          </p:cNvPr>
          <p:cNvSpPr/>
          <p:nvPr/>
        </p:nvSpPr>
        <p:spPr>
          <a:xfrm>
            <a:off x="10484618" y="3054290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72" name="Oval 2271">
            <a:extLst>
              <a:ext uri="{FF2B5EF4-FFF2-40B4-BE49-F238E27FC236}">
                <a16:creationId xmlns:a16="http://schemas.microsoft.com/office/drawing/2014/main" id="{BD994B11-780F-7C63-784D-E43C734A57AE}"/>
              </a:ext>
            </a:extLst>
          </p:cNvPr>
          <p:cNvSpPr/>
          <p:nvPr/>
        </p:nvSpPr>
        <p:spPr>
          <a:xfrm>
            <a:off x="10107266" y="28077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3" name="Oval 2272">
            <a:extLst>
              <a:ext uri="{FF2B5EF4-FFF2-40B4-BE49-F238E27FC236}">
                <a16:creationId xmlns:a16="http://schemas.microsoft.com/office/drawing/2014/main" id="{59F4A786-82A7-A393-63D1-C25D986E6EB6}"/>
              </a:ext>
            </a:extLst>
          </p:cNvPr>
          <p:cNvSpPr/>
          <p:nvPr/>
        </p:nvSpPr>
        <p:spPr>
          <a:xfrm>
            <a:off x="10061546" y="29601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4" name="Oval 2273">
            <a:extLst>
              <a:ext uri="{FF2B5EF4-FFF2-40B4-BE49-F238E27FC236}">
                <a16:creationId xmlns:a16="http://schemas.microsoft.com/office/drawing/2014/main" id="{8BBA1C8C-D4C5-4668-010C-F4FD019CEC45}"/>
              </a:ext>
            </a:extLst>
          </p:cNvPr>
          <p:cNvSpPr/>
          <p:nvPr/>
        </p:nvSpPr>
        <p:spPr>
          <a:xfrm>
            <a:off x="10387382" y="268367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5" name="Oval 2274">
            <a:extLst>
              <a:ext uri="{FF2B5EF4-FFF2-40B4-BE49-F238E27FC236}">
                <a16:creationId xmlns:a16="http://schemas.microsoft.com/office/drawing/2014/main" id="{A691C607-6490-BA09-B51B-BAC883BC3DEA}"/>
              </a:ext>
            </a:extLst>
          </p:cNvPr>
          <p:cNvSpPr/>
          <p:nvPr/>
        </p:nvSpPr>
        <p:spPr>
          <a:xfrm>
            <a:off x="10107266" y="31125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6" name="Oval 2275">
            <a:extLst>
              <a:ext uri="{FF2B5EF4-FFF2-40B4-BE49-F238E27FC236}">
                <a16:creationId xmlns:a16="http://schemas.microsoft.com/office/drawing/2014/main" id="{21E406C8-139F-BB3A-95CA-5DDFE5679582}"/>
              </a:ext>
            </a:extLst>
          </p:cNvPr>
          <p:cNvSpPr/>
          <p:nvPr/>
        </p:nvSpPr>
        <p:spPr>
          <a:xfrm>
            <a:off x="10518746" y="27140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7" name="Oval 2276">
            <a:extLst>
              <a:ext uri="{FF2B5EF4-FFF2-40B4-BE49-F238E27FC236}">
                <a16:creationId xmlns:a16="http://schemas.microsoft.com/office/drawing/2014/main" id="{0BB6C53D-B82C-757B-27EB-8C63B2C41FDB}"/>
              </a:ext>
            </a:extLst>
          </p:cNvPr>
          <p:cNvSpPr/>
          <p:nvPr/>
        </p:nvSpPr>
        <p:spPr>
          <a:xfrm>
            <a:off x="10354203" y="287530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8" name="Oval 2277">
            <a:extLst>
              <a:ext uri="{FF2B5EF4-FFF2-40B4-BE49-F238E27FC236}">
                <a16:creationId xmlns:a16="http://schemas.microsoft.com/office/drawing/2014/main" id="{175B042F-668B-AF3E-5D3E-08EA1DAD182A}"/>
              </a:ext>
            </a:extLst>
          </p:cNvPr>
          <p:cNvSpPr/>
          <p:nvPr/>
        </p:nvSpPr>
        <p:spPr>
          <a:xfrm>
            <a:off x="10187412" y="29061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9" name="Oval 2278">
            <a:extLst>
              <a:ext uri="{FF2B5EF4-FFF2-40B4-BE49-F238E27FC236}">
                <a16:creationId xmlns:a16="http://schemas.microsoft.com/office/drawing/2014/main" id="{60B1FB4F-E259-F4B3-B0E3-41640CF6C678}"/>
              </a:ext>
            </a:extLst>
          </p:cNvPr>
          <p:cNvSpPr/>
          <p:nvPr/>
        </p:nvSpPr>
        <p:spPr>
          <a:xfrm>
            <a:off x="10217284" y="303221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0" name="Oval 2279">
            <a:extLst>
              <a:ext uri="{FF2B5EF4-FFF2-40B4-BE49-F238E27FC236}">
                <a16:creationId xmlns:a16="http://schemas.microsoft.com/office/drawing/2014/main" id="{491EB184-D637-75A9-2D39-C34000268400}"/>
              </a:ext>
            </a:extLst>
          </p:cNvPr>
          <p:cNvSpPr/>
          <p:nvPr/>
        </p:nvSpPr>
        <p:spPr>
          <a:xfrm>
            <a:off x="10153647" y="323873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1" name="Oval 2280">
            <a:extLst>
              <a:ext uri="{FF2B5EF4-FFF2-40B4-BE49-F238E27FC236}">
                <a16:creationId xmlns:a16="http://schemas.microsoft.com/office/drawing/2014/main" id="{F813E8D6-7882-6533-7B47-97B26CF767C9}"/>
              </a:ext>
            </a:extLst>
          </p:cNvPr>
          <p:cNvSpPr/>
          <p:nvPr/>
        </p:nvSpPr>
        <p:spPr>
          <a:xfrm>
            <a:off x="10473026" y="32073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2" name="Oval 2281">
            <a:extLst>
              <a:ext uri="{FF2B5EF4-FFF2-40B4-BE49-F238E27FC236}">
                <a16:creationId xmlns:a16="http://schemas.microsoft.com/office/drawing/2014/main" id="{89236DE7-8E59-51F6-1872-1E0BD50E9AC4}"/>
              </a:ext>
            </a:extLst>
          </p:cNvPr>
          <p:cNvSpPr/>
          <p:nvPr/>
        </p:nvSpPr>
        <p:spPr>
          <a:xfrm>
            <a:off x="10514354" y="285555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3" name="Oval 2282">
            <a:extLst>
              <a:ext uri="{FF2B5EF4-FFF2-40B4-BE49-F238E27FC236}">
                <a16:creationId xmlns:a16="http://schemas.microsoft.com/office/drawing/2014/main" id="{AEA175F5-973C-0D20-B94C-6CBD55E5EAF3}"/>
              </a:ext>
            </a:extLst>
          </p:cNvPr>
          <p:cNvSpPr/>
          <p:nvPr/>
        </p:nvSpPr>
        <p:spPr>
          <a:xfrm>
            <a:off x="10613786" y="29020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4" name="Oval 2283">
            <a:extLst>
              <a:ext uri="{FF2B5EF4-FFF2-40B4-BE49-F238E27FC236}">
                <a16:creationId xmlns:a16="http://schemas.microsoft.com/office/drawing/2014/main" id="{9730E10E-BA6D-EBC7-7815-6E23EA3A8E08}"/>
              </a:ext>
            </a:extLst>
          </p:cNvPr>
          <p:cNvSpPr/>
          <p:nvPr/>
        </p:nvSpPr>
        <p:spPr>
          <a:xfrm>
            <a:off x="10576058" y="335884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5" name="Oval 2284">
            <a:extLst>
              <a:ext uri="{FF2B5EF4-FFF2-40B4-BE49-F238E27FC236}">
                <a16:creationId xmlns:a16="http://schemas.microsoft.com/office/drawing/2014/main" id="{4D92C04C-7E21-07AA-8140-6C85F1E8FAA2}"/>
              </a:ext>
            </a:extLst>
          </p:cNvPr>
          <p:cNvSpPr/>
          <p:nvPr/>
        </p:nvSpPr>
        <p:spPr>
          <a:xfrm>
            <a:off x="10804978" y="300857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6" name="Oval 2285">
            <a:extLst>
              <a:ext uri="{FF2B5EF4-FFF2-40B4-BE49-F238E27FC236}">
                <a16:creationId xmlns:a16="http://schemas.microsoft.com/office/drawing/2014/main" id="{EFA7A162-95FE-2A0C-D025-7B5FADEF66AB}"/>
              </a:ext>
            </a:extLst>
          </p:cNvPr>
          <p:cNvSpPr/>
          <p:nvPr/>
        </p:nvSpPr>
        <p:spPr>
          <a:xfrm>
            <a:off x="10730179" y="292701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7" name="Oval 2286">
            <a:extLst>
              <a:ext uri="{FF2B5EF4-FFF2-40B4-BE49-F238E27FC236}">
                <a16:creationId xmlns:a16="http://schemas.microsoft.com/office/drawing/2014/main" id="{8AEAAA80-F477-832B-0C67-B6CF896CD5AB}"/>
              </a:ext>
            </a:extLst>
          </p:cNvPr>
          <p:cNvSpPr/>
          <p:nvPr/>
        </p:nvSpPr>
        <p:spPr>
          <a:xfrm>
            <a:off x="10768789" y="31578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8" name="Oval 2287">
            <a:extLst>
              <a:ext uri="{FF2B5EF4-FFF2-40B4-BE49-F238E27FC236}">
                <a16:creationId xmlns:a16="http://schemas.microsoft.com/office/drawing/2014/main" id="{76262A04-3507-1DB2-B4C7-722CF99C2E28}"/>
              </a:ext>
            </a:extLst>
          </p:cNvPr>
          <p:cNvSpPr/>
          <p:nvPr/>
        </p:nvSpPr>
        <p:spPr>
          <a:xfrm>
            <a:off x="10613786" y="318110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9" name="Oval 2288">
            <a:extLst>
              <a:ext uri="{FF2B5EF4-FFF2-40B4-BE49-F238E27FC236}">
                <a16:creationId xmlns:a16="http://schemas.microsoft.com/office/drawing/2014/main" id="{9926A226-B5CA-C37C-1AD2-4337268D0D67}"/>
              </a:ext>
            </a:extLst>
          </p:cNvPr>
          <p:cNvSpPr/>
          <p:nvPr/>
        </p:nvSpPr>
        <p:spPr>
          <a:xfrm>
            <a:off x="10677349" y="271928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0" name="Oval 2289">
            <a:extLst>
              <a:ext uri="{FF2B5EF4-FFF2-40B4-BE49-F238E27FC236}">
                <a16:creationId xmlns:a16="http://schemas.microsoft.com/office/drawing/2014/main" id="{DC328491-4578-B081-A9EC-5999CEF98CC1}"/>
              </a:ext>
            </a:extLst>
          </p:cNvPr>
          <p:cNvSpPr/>
          <p:nvPr/>
        </p:nvSpPr>
        <p:spPr>
          <a:xfrm>
            <a:off x="10621778" y="28049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1" name="Oval 2290">
            <a:extLst>
              <a:ext uri="{FF2B5EF4-FFF2-40B4-BE49-F238E27FC236}">
                <a16:creationId xmlns:a16="http://schemas.microsoft.com/office/drawing/2014/main" id="{EE6D3162-99DA-3AB6-C41A-540DE15C88BD}"/>
              </a:ext>
            </a:extLst>
          </p:cNvPr>
          <p:cNvSpPr/>
          <p:nvPr/>
        </p:nvSpPr>
        <p:spPr>
          <a:xfrm>
            <a:off x="10308483" y="33376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2" name="Rectangle: Rounded Corners 2291">
            <a:extLst>
              <a:ext uri="{FF2B5EF4-FFF2-40B4-BE49-F238E27FC236}">
                <a16:creationId xmlns:a16="http://schemas.microsoft.com/office/drawing/2014/main" id="{D969BE77-0DB8-3308-B078-2645AC58A651}"/>
              </a:ext>
            </a:extLst>
          </p:cNvPr>
          <p:cNvSpPr/>
          <p:nvPr/>
        </p:nvSpPr>
        <p:spPr>
          <a:xfrm>
            <a:off x="8554496" y="3999923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93" name="Oval 2292">
            <a:extLst>
              <a:ext uri="{FF2B5EF4-FFF2-40B4-BE49-F238E27FC236}">
                <a16:creationId xmlns:a16="http://schemas.microsoft.com/office/drawing/2014/main" id="{544BE385-72EF-6C61-9336-0E19160B3F4F}"/>
              </a:ext>
            </a:extLst>
          </p:cNvPr>
          <p:cNvSpPr/>
          <p:nvPr/>
        </p:nvSpPr>
        <p:spPr>
          <a:xfrm>
            <a:off x="8177144" y="38254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4" name="Oval 2293">
            <a:extLst>
              <a:ext uri="{FF2B5EF4-FFF2-40B4-BE49-F238E27FC236}">
                <a16:creationId xmlns:a16="http://schemas.microsoft.com/office/drawing/2014/main" id="{8EF13F0A-E2BB-E5D5-5606-2200BC7A0AD2}"/>
              </a:ext>
            </a:extLst>
          </p:cNvPr>
          <p:cNvSpPr/>
          <p:nvPr/>
        </p:nvSpPr>
        <p:spPr>
          <a:xfrm>
            <a:off x="8131424" y="39778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5" name="Oval 2294">
            <a:extLst>
              <a:ext uri="{FF2B5EF4-FFF2-40B4-BE49-F238E27FC236}">
                <a16:creationId xmlns:a16="http://schemas.microsoft.com/office/drawing/2014/main" id="{57AFAFE1-6F6B-A8C2-254D-9CFECDAC1119}"/>
              </a:ext>
            </a:extLst>
          </p:cNvPr>
          <p:cNvSpPr/>
          <p:nvPr/>
        </p:nvSpPr>
        <p:spPr>
          <a:xfrm>
            <a:off x="8411540" y="36852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6" name="Oval 2295">
            <a:extLst>
              <a:ext uri="{FF2B5EF4-FFF2-40B4-BE49-F238E27FC236}">
                <a16:creationId xmlns:a16="http://schemas.microsoft.com/office/drawing/2014/main" id="{6529DFAC-45E4-A91B-AB6A-2F7639F7213C}"/>
              </a:ext>
            </a:extLst>
          </p:cNvPr>
          <p:cNvSpPr/>
          <p:nvPr/>
        </p:nvSpPr>
        <p:spPr>
          <a:xfrm>
            <a:off x="8177144" y="40581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7" name="Oval 2296">
            <a:extLst>
              <a:ext uri="{FF2B5EF4-FFF2-40B4-BE49-F238E27FC236}">
                <a16:creationId xmlns:a16="http://schemas.microsoft.com/office/drawing/2014/main" id="{FAB64BE9-E39B-420B-33B5-0A5B16935CB1}"/>
              </a:ext>
            </a:extLst>
          </p:cNvPr>
          <p:cNvSpPr/>
          <p:nvPr/>
        </p:nvSpPr>
        <p:spPr>
          <a:xfrm>
            <a:off x="8588624" y="365969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8" name="Oval 2297">
            <a:extLst>
              <a:ext uri="{FF2B5EF4-FFF2-40B4-BE49-F238E27FC236}">
                <a16:creationId xmlns:a16="http://schemas.microsoft.com/office/drawing/2014/main" id="{D7EDBAB8-DD09-37EE-24AA-642782BC59E9}"/>
              </a:ext>
            </a:extLst>
          </p:cNvPr>
          <p:cNvSpPr/>
          <p:nvPr/>
        </p:nvSpPr>
        <p:spPr>
          <a:xfrm>
            <a:off x="8384505" y="381713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9" name="Oval 2298">
            <a:extLst>
              <a:ext uri="{FF2B5EF4-FFF2-40B4-BE49-F238E27FC236}">
                <a16:creationId xmlns:a16="http://schemas.microsoft.com/office/drawing/2014/main" id="{D030D425-5366-27C2-F94B-46FF6D143473}"/>
              </a:ext>
            </a:extLst>
          </p:cNvPr>
          <p:cNvSpPr/>
          <p:nvPr/>
        </p:nvSpPr>
        <p:spPr>
          <a:xfrm>
            <a:off x="8257290" y="38518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0" name="Oval 2299">
            <a:extLst>
              <a:ext uri="{FF2B5EF4-FFF2-40B4-BE49-F238E27FC236}">
                <a16:creationId xmlns:a16="http://schemas.microsoft.com/office/drawing/2014/main" id="{B0A4E532-1C4D-57EC-117E-8CAAB23AA871}"/>
              </a:ext>
            </a:extLst>
          </p:cNvPr>
          <p:cNvSpPr/>
          <p:nvPr/>
        </p:nvSpPr>
        <p:spPr>
          <a:xfrm>
            <a:off x="8287162" y="39778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1" name="Oval 2300">
            <a:extLst>
              <a:ext uri="{FF2B5EF4-FFF2-40B4-BE49-F238E27FC236}">
                <a16:creationId xmlns:a16="http://schemas.microsoft.com/office/drawing/2014/main" id="{58AAA725-3C29-03FE-F85F-001E7EF73F30}"/>
              </a:ext>
            </a:extLst>
          </p:cNvPr>
          <p:cNvSpPr/>
          <p:nvPr/>
        </p:nvSpPr>
        <p:spPr>
          <a:xfrm>
            <a:off x="8223525" y="418436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2" name="Oval 2301">
            <a:extLst>
              <a:ext uri="{FF2B5EF4-FFF2-40B4-BE49-F238E27FC236}">
                <a16:creationId xmlns:a16="http://schemas.microsoft.com/office/drawing/2014/main" id="{A07E07D4-AC30-7A86-AC47-2EFF4043E26A}"/>
              </a:ext>
            </a:extLst>
          </p:cNvPr>
          <p:cNvSpPr/>
          <p:nvPr/>
        </p:nvSpPr>
        <p:spPr>
          <a:xfrm>
            <a:off x="8542904" y="415293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3" name="Oval 2302">
            <a:extLst>
              <a:ext uri="{FF2B5EF4-FFF2-40B4-BE49-F238E27FC236}">
                <a16:creationId xmlns:a16="http://schemas.microsoft.com/office/drawing/2014/main" id="{94FE00AA-C056-AAC5-C316-E873BF87D1F3}"/>
              </a:ext>
            </a:extLst>
          </p:cNvPr>
          <p:cNvSpPr/>
          <p:nvPr/>
        </p:nvSpPr>
        <p:spPr>
          <a:xfrm>
            <a:off x="8584232" y="38011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4" name="Oval 2303">
            <a:extLst>
              <a:ext uri="{FF2B5EF4-FFF2-40B4-BE49-F238E27FC236}">
                <a16:creationId xmlns:a16="http://schemas.microsoft.com/office/drawing/2014/main" id="{E4EBD78D-83E4-7460-1BE1-D2CCB27BDE9C}"/>
              </a:ext>
            </a:extLst>
          </p:cNvPr>
          <p:cNvSpPr/>
          <p:nvPr/>
        </p:nvSpPr>
        <p:spPr>
          <a:xfrm>
            <a:off x="8683664" y="38315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5" name="Oval 2304">
            <a:extLst>
              <a:ext uri="{FF2B5EF4-FFF2-40B4-BE49-F238E27FC236}">
                <a16:creationId xmlns:a16="http://schemas.microsoft.com/office/drawing/2014/main" id="{5D3E1D87-4679-6884-1A5B-5F58132C2A1B}"/>
              </a:ext>
            </a:extLst>
          </p:cNvPr>
          <p:cNvSpPr/>
          <p:nvPr/>
        </p:nvSpPr>
        <p:spPr>
          <a:xfrm>
            <a:off x="8645936" y="43044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6" name="Oval 2305">
            <a:extLst>
              <a:ext uri="{FF2B5EF4-FFF2-40B4-BE49-F238E27FC236}">
                <a16:creationId xmlns:a16="http://schemas.microsoft.com/office/drawing/2014/main" id="{208B30D0-9528-B388-ED1C-166566643732}"/>
              </a:ext>
            </a:extLst>
          </p:cNvPr>
          <p:cNvSpPr/>
          <p:nvPr/>
        </p:nvSpPr>
        <p:spPr>
          <a:xfrm>
            <a:off x="8874856" y="395420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7" name="Oval 2306">
            <a:extLst>
              <a:ext uri="{FF2B5EF4-FFF2-40B4-BE49-F238E27FC236}">
                <a16:creationId xmlns:a16="http://schemas.microsoft.com/office/drawing/2014/main" id="{78DE4ECC-A1E5-8B0A-EF9A-A66DB9B388A0}"/>
              </a:ext>
            </a:extLst>
          </p:cNvPr>
          <p:cNvSpPr/>
          <p:nvPr/>
        </p:nvSpPr>
        <p:spPr>
          <a:xfrm>
            <a:off x="8800057" y="38726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8" name="Oval 2307">
            <a:extLst>
              <a:ext uri="{FF2B5EF4-FFF2-40B4-BE49-F238E27FC236}">
                <a16:creationId xmlns:a16="http://schemas.microsoft.com/office/drawing/2014/main" id="{0853AFD9-E4C4-B0A6-6E6C-A62CDCF26879}"/>
              </a:ext>
            </a:extLst>
          </p:cNvPr>
          <p:cNvSpPr/>
          <p:nvPr/>
        </p:nvSpPr>
        <p:spPr>
          <a:xfrm>
            <a:off x="8838667" y="41034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9" name="Oval 2308">
            <a:extLst>
              <a:ext uri="{FF2B5EF4-FFF2-40B4-BE49-F238E27FC236}">
                <a16:creationId xmlns:a16="http://schemas.microsoft.com/office/drawing/2014/main" id="{37E672EB-DD41-2926-B3CA-FE95BBACB1A5}"/>
              </a:ext>
            </a:extLst>
          </p:cNvPr>
          <p:cNvSpPr/>
          <p:nvPr/>
        </p:nvSpPr>
        <p:spPr>
          <a:xfrm>
            <a:off x="8683664" y="41267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0" name="Oval 2309">
            <a:extLst>
              <a:ext uri="{FF2B5EF4-FFF2-40B4-BE49-F238E27FC236}">
                <a16:creationId xmlns:a16="http://schemas.microsoft.com/office/drawing/2014/main" id="{1561A13D-EB58-2A87-C583-8EAF53397EED}"/>
              </a:ext>
            </a:extLst>
          </p:cNvPr>
          <p:cNvSpPr/>
          <p:nvPr/>
        </p:nvSpPr>
        <p:spPr>
          <a:xfrm>
            <a:off x="8747227" y="36649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1" name="Oval 2310">
            <a:extLst>
              <a:ext uri="{FF2B5EF4-FFF2-40B4-BE49-F238E27FC236}">
                <a16:creationId xmlns:a16="http://schemas.microsoft.com/office/drawing/2014/main" id="{F8BEED51-8641-249E-7557-41345FB76B39}"/>
              </a:ext>
            </a:extLst>
          </p:cNvPr>
          <p:cNvSpPr/>
          <p:nvPr/>
        </p:nvSpPr>
        <p:spPr>
          <a:xfrm>
            <a:off x="8868539" y="37458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2" name="Oval 2311">
            <a:extLst>
              <a:ext uri="{FF2B5EF4-FFF2-40B4-BE49-F238E27FC236}">
                <a16:creationId xmlns:a16="http://schemas.microsoft.com/office/drawing/2014/main" id="{873A66D3-B025-34C7-BF5C-360F69D6449A}"/>
              </a:ext>
            </a:extLst>
          </p:cNvPr>
          <p:cNvSpPr/>
          <p:nvPr/>
        </p:nvSpPr>
        <p:spPr>
          <a:xfrm>
            <a:off x="8378361" y="428323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3" name="Rectangle: Rounded Corners 2312">
            <a:extLst>
              <a:ext uri="{FF2B5EF4-FFF2-40B4-BE49-F238E27FC236}">
                <a16:creationId xmlns:a16="http://schemas.microsoft.com/office/drawing/2014/main" id="{3E395011-EB76-55BE-3B55-296D79B0CDDE}"/>
              </a:ext>
            </a:extLst>
          </p:cNvPr>
          <p:cNvSpPr/>
          <p:nvPr/>
        </p:nvSpPr>
        <p:spPr>
          <a:xfrm>
            <a:off x="10367758" y="3957985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4" name="Oval 2313">
            <a:extLst>
              <a:ext uri="{FF2B5EF4-FFF2-40B4-BE49-F238E27FC236}">
                <a16:creationId xmlns:a16="http://schemas.microsoft.com/office/drawing/2014/main" id="{7D56604A-2041-3A69-04E0-40884EA5F8B8}"/>
              </a:ext>
            </a:extLst>
          </p:cNvPr>
          <p:cNvSpPr/>
          <p:nvPr/>
        </p:nvSpPr>
        <p:spPr>
          <a:xfrm>
            <a:off x="9990406" y="37114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5" name="Oval 2314">
            <a:extLst>
              <a:ext uri="{FF2B5EF4-FFF2-40B4-BE49-F238E27FC236}">
                <a16:creationId xmlns:a16="http://schemas.microsoft.com/office/drawing/2014/main" id="{FEBA7984-C630-E036-6172-3490A3C6ACE8}"/>
              </a:ext>
            </a:extLst>
          </p:cNvPr>
          <p:cNvSpPr/>
          <p:nvPr/>
        </p:nvSpPr>
        <p:spPr>
          <a:xfrm>
            <a:off x="9944686" y="38638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6" name="Oval 2315">
            <a:extLst>
              <a:ext uri="{FF2B5EF4-FFF2-40B4-BE49-F238E27FC236}">
                <a16:creationId xmlns:a16="http://schemas.microsoft.com/office/drawing/2014/main" id="{24C0BC7E-38F6-0DA5-6313-1051C70F98D1}"/>
              </a:ext>
            </a:extLst>
          </p:cNvPr>
          <p:cNvSpPr/>
          <p:nvPr/>
        </p:nvSpPr>
        <p:spPr>
          <a:xfrm>
            <a:off x="10270522" y="358736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7" name="Oval 2316">
            <a:extLst>
              <a:ext uri="{FF2B5EF4-FFF2-40B4-BE49-F238E27FC236}">
                <a16:creationId xmlns:a16="http://schemas.microsoft.com/office/drawing/2014/main" id="{3CEAC0EB-2074-AE47-6E99-4C2A5CDA443E}"/>
              </a:ext>
            </a:extLst>
          </p:cNvPr>
          <p:cNvSpPr/>
          <p:nvPr/>
        </p:nvSpPr>
        <p:spPr>
          <a:xfrm>
            <a:off x="9990406" y="40162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8" name="Oval 2317">
            <a:extLst>
              <a:ext uri="{FF2B5EF4-FFF2-40B4-BE49-F238E27FC236}">
                <a16:creationId xmlns:a16="http://schemas.microsoft.com/office/drawing/2014/main" id="{7A46235A-A2BB-1CF4-5DBF-D047D1C7C20D}"/>
              </a:ext>
            </a:extLst>
          </p:cNvPr>
          <p:cNvSpPr/>
          <p:nvPr/>
        </p:nvSpPr>
        <p:spPr>
          <a:xfrm>
            <a:off x="10401886" y="36177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9" name="Oval 2318">
            <a:extLst>
              <a:ext uri="{FF2B5EF4-FFF2-40B4-BE49-F238E27FC236}">
                <a16:creationId xmlns:a16="http://schemas.microsoft.com/office/drawing/2014/main" id="{28401A77-37C8-328C-FDA2-958AEB721553}"/>
              </a:ext>
            </a:extLst>
          </p:cNvPr>
          <p:cNvSpPr/>
          <p:nvPr/>
        </p:nvSpPr>
        <p:spPr>
          <a:xfrm>
            <a:off x="10237343" y="37790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0" name="Oval 2319">
            <a:extLst>
              <a:ext uri="{FF2B5EF4-FFF2-40B4-BE49-F238E27FC236}">
                <a16:creationId xmlns:a16="http://schemas.microsoft.com/office/drawing/2014/main" id="{48DDED54-7E4E-3B24-84B4-A7381E812792}"/>
              </a:ext>
            </a:extLst>
          </p:cNvPr>
          <p:cNvSpPr/>
          <p:nvPr/>
        </p:nvSpPr>
        <p:spPr>
          <a:xfrm>
            <a:off x="10070552" y="380988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1" name="Oval 2320">
            <a:extLst>
              <a:ext uri="{FF2B5EF4-FFF2-40B4-BE49-F238E27FC236}">
                <a16:creationId xmlns:a16="http://schemas.microsoft.com/office/drawing/2014/main" id="{F60EED17-4BCC-F3B1-5158-B6BDC594BEB6}"/>
              </a:ext>
            </a:extLst>
          </p:cNvPr>
          <p:cNvSpPr/>
          <p:nvPr/>
        </p:nvSpPr>
        <p:spPr>
          <a:xfrm>
            <a:off x="10100424" y="39359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2" name="Oval 2321">
            <a:extLst>
              <a:ext uri="{FF2B5EF4-FFF2-40B4-BE49-F238E27FC236}">
                <a16:creationId xmlns:a16="http://schemas.microsoft.com/office/drawing/2014/main" id="{8EFBCA3A-8896-7C56-BCAB-478186054045}"/>
              </a:ext>
            </a:extLst>
          </p:cNvPr>
          <p:cNvSpPr/>
          <p:nvPr/>
        </p:nvSpPr>
        <p:spPr>
          <a:xfrm>
            <a:off x="10036787" y="414243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3" name="Oval 2322">
            <a:extLst>
              <a:ext uri="{FF2B5EF4-FFF2-40B4-BE49-F238E27FC236}">
                <a16:creationId xmlns:a16="http://schemas.microsoft.com/office/drawing/2014/main" id="{3ECF68AE-633C-1FA0-E191-5D5E89AC563E}"/>
              </a:ext>
            </a:extLst>
          </p:cNvPr>
          <p:cNvSpPr/>
          <p:nvPr/>
        </p:nvSpPr>
        <p:spPr>
          <a:xfrm>
            <a:off x="10356166" y="41109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4" name="Oval 2323">
            <a:extLst>
              <a:ext uri="{FF2B5EF4-FFF2-40B4-BE49-F238E27FC236}">
                <a16:creationId xmlns:a16="http://schemas.microsoft.com/office/drawing/2014/main" id="{3EAF29E5-77A2-9528-6F45-FE9FC98472F3}"/>
              </a:ext>
            </a:extLst>
          </p:cNvPr>
          <p:cNvSpPr/>
          <p:nvPr/>
        </p:nvSpPr>
        <p:spPr>
          <a:xfrm>
            <a:off x="10397494" y="37592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5" name="Oval 2324">
            <a:extLst>
              <a:ext uri="{FF2B5EF4-FFF2-40B4-BE49-F238E27FC236}">
                <a16:creationId xmlns:a16="http://schemas.microsoft.com/office/drawing/2014/main" id="{08A844F8-6331-C069-B052-929857F7D05C}"/>
              </a:ext>
            </a:extLst>
          </p:cNvPr>
          <p:cNvSpPr/>
          <p:nvPr/>
        </p:nvSpPr>
        <p:spPr>
          <a:xfrm>
            <a:off x="10496926" y="38057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6" name="Oval 2325">
            <a:extLst>
              <a:ext uri="{FF2B5EF4-FFF2-40B4-BE49-F238E27FC236}">
                <a16:creationId xmlns:a16="http://schemas.microsoft.com/office/drawing/2014/main" id="{3AD4BE14-8190-6BA2-4199-FB8F149C91B9}"/>
              </a:ext>
            </a:extLst>
          </p:cNvPr>
          <p:cNvSpPr/>
          <p:nvPr/>
        </p:nvSpPr>
        <p:spPr>
          <a:xfrm>
            <a:off x="10459198" y="42625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7" name="Oval 2326">
            <a:extLst>
              <a:ext uri="{FF2B5EF4-FFF2-40B4-BE49-F238E27FC236}">
                <a16:creationId xmlns:a16="http://schemas.microsoft.com/office/drawing/2014/main" id="{2EA65A61-1351-AAAD-2C61-8780A84F1253}"/>
              </a:ext>
            </a:extLst>
          </p:cNvPr>
          <p:cNvSpPr/>
          <p:nvPr/>
        </p:nvSpPr>
        <p:spPr>
          <a:xfrm>
            <a:off x="10688118" y="391226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8" name="Oval 2327">
            <a:extLst>
              <a:ext uri="{FF2B5EF4-FFF2-40B4-BE49-F238E27FC236}">
                <a16:creationId xmlns:a16="http://schemas.microsoft.com/office/drawing/2014/main" id="{3587D721-1102-38B0-7513-7E3C722602D3}"/>
              </a:ext>
            </a:extLst>
          </p:cNvPr>
          <p:cNvSpPr/>
          <p:nvPr/>
        </p:nvSpPr>
        <p:spPr>
          <a:xfrm>
            <a:off x="10613319" y="383071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9" name="Oval 2328">
            <a:extLst>
              <a:ext uri="{FF2B5EF4-FFF2-40B4-BE49-F238E27FC236}">
                <a16:creationId xmlns:a16="http://schemas.microsoft.com/office/drawing/2014/main" id="{D23F6EB1-83F9-C836-C759-9D08E2300D8D}"/>
              </a:ext>
            </a:extLst>
          </p:cNvPr>
          <p:cNvSpPr/>
          <p:nvPr/>
        </p:nvSpPr>
        <p:spPr>
          <a:xfrm>
            <a:off x="10651929" y="40614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0" name="Oval 2329">
            <a:extLst>
              <a:ext uri="{FF2B5EF4-FFF2-40B4-BE49-F238E27FC236}">
                <a16:creationId xmlns:a16="http://schemas.microsoft.com/office/drawing/2014/main" id="{EA4F9D63-18DC-E904-4D1D-D2331F0EB28D}"/>
              </a:ext>
            </a:extLst>
          </p:cNvPr>
          <p:cNvSpPr/>
          <p:nvPr/>
        </p:nvSpPr>
        <p:spPr>
          <a:xfrm>
            <a:off x="10496926" y="40848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1" name="Oval 2330">
            <a:extLst>
              <a:ext uri="{FF2B5EF4-FFF2-40B4-BE49-F238E27FC236}">
                <a16:creationId xmlns:a16="http://schemas.microsoft.com/office/drawing/2014/main" id="{F54BBCC2-8933-33A9-C8D9-7796609BAE8E}"/>
              </a:ext>
            </a:extLst>
          </p:cNvPr>
          <p:cNvSpPr/>
          <p:nvPr/>
        </p:nvSpPr>
        <p:spPr>
          <a:xfrm>
            <a:off x="10560489" y="36229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2" name="Oval 2331">
            <a:extLst>
              <a:ext uri="{FF2B5EF4-FFF2-40B4-BE49-F238E27FC236}">
                <a16:creationId xmlns:a16="http://schemas.microsoft.com/office/drawing/2014/main" id="{6CA42E4E-F4CF-6D5A-81E3-10F95C6DFF99}"/>
              </a:ext>
            </a:extLst>
          </p:cNvPr>
          <p:cNvSpPr/>
          <p:nvPr/>
        </p:nvSpPr>
        <p:spPr>
          <a:xfrm>
            <a:off x="10504918" y="37086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3" name="Oval 2332">
            <a:extLst>
              <a:ext uri="{FF2B5EF4-FFF2-40B4-BE49-F238E27FC236}">
                <a16:creationId xmlns:a16="http://schemas.microsoft.com/office/drawing/2014/main" id="{0783D3A6-FF23-3A82-E38B-8721028F739C}"/>
              </a:ext>
            </a:extLst>
          </p:cNvPr>
          <p:cNvSpPr/>
          <p:nvPr/>
        </p:nvSpPr>
        <p:spPr>
          <a:xfrm>
            <a:off x="10191623" y="424129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4" name="Rectangle: Rounded Corners 2333">
            <a:extLst>
              <a:ext uri="{FF2B5EF4-FFF2-40B4-BE49-F238E27FC236}">
                <a16:creationId xmlns:a16="http://schemas.microsoft.com/office/drawing/2014/main" id="{C8339962-0D0A-5CE8-3D35-7CCDAB664E06}"/>
              </a:ext>
            </a:extLst>
          </p:cNvPr>
          <p:cNvSpPr/>
          <p:nvPr/>
        </p:nvSpPr>
        <p:spPr>
          <a:xfrm>
            <a:off x="7381431" y="3714705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35" name="Oval 2334">
            <a:extLst>
              <a:ext uri="{FF2B5EF4-FFF2-40B4-BE49-F238E27FC236}">
                <a16:creationId xmlns:a16="http://schemas.microsoft.com/office/drawing/2014/main" id="{AB7D87E2-B480-10CB-8F67-C9F8C28359AF}"/>
              </a:ext>
            </a:extLst>
          </p:cNvPr>
          <p:cNvSpPr/>
          <p:nvPr/>
        </p:nvSpPr>
        <p:spPr>
          <a:xfrm>
            <a:off x="7004285" y="34746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6" name="Oval 2335">
            <a:extLst>
              <a:ext uri="{FF2B5EF4-FFF2-40B4-BE49-F238E27FC236}">
                <a16:creationId xmlns:a16="http://schemas.microsoft.com/office/drawing/2014/main" id="{A90D540C-C87C-6CEC-300C-063CF6A4F7B1}"/>
              </a:ext>
            </a:extLst>
          </p:cNvPr>
          <p:cNvSpPr/>
          <p:nvPr/>
        </p:nvSpPr>
        <p:spPr>
          <a:xfrm>
            <a:off x="6958565" y="36270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7" name="Oval 2336">
            <a:extLst>
              <a:ext uri="{FF2B5EF4-FFF2-40B4-BE49-F238E27FC236}">
                <a16:creationId xmlns:a16="http://schemas.microsoft.com/office/drawing/2014/main" id="{05AFBCAE-BE90-DA73-22BA-954AE03C1665}"/>
              </a:ext>
            </a:extLst>
          </p:cNvPr>
          <p:cNvSpPr/>
          <p:nvPr/>
        </p:nvSpPr>
        <p:spPr>
          <a:xfrm>
            <a:off x="7309946" y="336243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8" name="Oval 2337">
            <a:extLst>
              <a:ext uri="{FF2B5EF4-FFF2-40B4-BE49-F238E27FC236}">
                <a16:creationId xmlns:a16="http://schemas.microsoft.com/office/drawing/2014/main" id="{0152EA79-402D-C085-0415-E1A5EA385E94}"/>
              </a:ext>
            </a:extLst>
          </p:cNvPr>
          <p:cNvSpPr/>
          <p:nvPr/>
        </p:nvSpPr>
        <p:spPr>
          <a:xfrm>
            <a:off x="7004285" y="37794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9" name="Oval 2338">
            <a:extLst>
              <a:ext uri="{FF2B5EF4-FFF2-40B4-BE49-F238E27FC236}">
                <a16:creationId xmlns:a16="http://schemas.microsoft.com/office/drawing/2014/main" id="{7564B78D-21B4-1317-7480-5BCBD7ABCFDC}"/>
              </a:ext>
            </a:extLst>
          </p:cNvPr>
          <p:cNvSpPr/>
          <p:nvPr/>
        </p:nvSpPr>
        <p:spPr>
          <a:xfrm>
            <a:off x="7415765" y="33989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0" name="Oval 2339">
            <a:extLst>
              <a:ext uri="{FF2B5EF4-FFF2-40B4-BE49-F238E27FC236}">
                <a16:creationId xmlns:a16="http://schemas.microsoft.com/office/drawing/2014/main" id="{6603051C-58C9-092F-433D-2A77647A8B7F}"/>
              </a:ext>
            </a:extLst>
          </p:cNvPr>
          <p:cNvSpPr/>
          <p:nvPr/>
        </p:nvSpPr>
        <p:spPr>
          <a:xfrm>
            <a:off x="7276767" y="35540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1" name="Oval 2340">
            <a:extLst>
              <a:ext uri="{FF2B5EF4-FFF2-40B4-BE49-F238E27FC236}">
                <a16:creationId xmlns:a16="http://schemas.microsoft.com/office/drawing/2014/main" id="{7EE9901E-6B82-4695-6B7A-A1BB2F8266D2}"/>
              </a:ext>
            </a:extLst>
          </p:cNvPr>
          <p:cNvSpPr/>
          <p:nvPr/>
        </p:nvSpPr>
        <p:spPr>
          <a:xfrm>
            <a:off x="7109976" y="35849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2" name="Oval 2341">
            <a:extLst>
              <a:ext uri="{FF2B5EF4-FFF2-40B4-BE49-F238E27FC236}">
                <a16:creationId xmlns:a16="http://schemas.microsoft.com/office/drawing/2014/main" id="{CA65E6E2-CFE8-BBDB-BF59-5EBA8FF1A168}"/>
              </a:ext>
            </a:extLst>
          </p:cNvPr>
          <p:cNvSpPr/>
          <p:nvPr/>
        </p:nvSpPr>
        <p:spPr>
          <a:xfrm>
            <a:off x="7114303" y="37171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3" name="Oval 2342">
            <a:extLst>
              <a:ext uri="{FF2B5EF4-FFF2-40B4-BE49-F238E27FC236}">
                <a16:creationId xmlns:a16="http://schemas.microsoft.com/office/drawing/2014/main" id="{D337685E-F988-50EB-3BB9-77AD91C9552C}"/>
              </a:ext>
            </a:extLst>
          </p:cNvPr>
          <p:cNvSpPr/>
          <p:nvPr/>
        </p:nvSpPr>
        <p:spPr>
          <a:xfrm>
            <a:off x="7076211" y="391750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4" name="Oval 2343">
            <a:extLst>
              <a:ext uri="{FF2B5EF4-FFF2-40B4-BE49-F238E27FC236}">
                <a16:creationId xmlns:a16="http://schemas.microsoft.com/office/drawing/2014/main" id="{06317A98-67F0-66B2-AEA6-FFE465C4DBE8}"/>
              </a:ext>
            </a:extLst>
          </p:cNvPr>
          <p:cNvSpPr/>
          <p:nvPr/>
        </p:nvSpPr>
        <p:spPr>
          <a:xfrm>
            <a:off x="7370045" y="38742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5" name="Oval 2344">
            <a:extLst>
              <a:ext uri="{FF2B5EF4-FFF2-40B4-BE49-F238E27FC236}">
                <a16:creationId xmlns:a16="http://schemas.microsoft.com/office/drawing/2014/main" id="{5A0F8F3F-4FB3-7EC1-B05D-C6AC976D09A6}"/>
              </a:ext>
            </a:extLst>
          </p:cNvPr>
          <p:cNvSpPr/>
          <p:nvPr/>
        </p:nvSpPr>
        <p:spPr>
          <a:xfrm>
            <a:off x="7411373" y="35224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6" name="Oval 2345">
            <a:extLst>
              <a:ext uri="{FF2B5EF4-FFF2-40B4-BE49-F238E27FC236}">
                <a16:creationId xmlns:a16="http://schemas.microsoft.com/office/drawing/2014/main" id="{02998667-B7EC-A455-3188-A3D8D4A0EC77}"/>
              </a:ext>
            </a:extLst>
          </p:cNvPr>
          <p:cNvSpPr/>
          <p:nvPr/>
        </p:nvSpPr>
        <p:spPr>
          <a:xfrm>
            <a:off x="7510805" y="35869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7" name="Oval 2346">
            <a:extLst>
              <a:ext uri="{FF2B5EF4-FFF2-40B4-BE49-F238E27FC236}">
                <a16:creationId xmlns:a16="http://schemas.microsoft.com/office/drawing/2014/main" id="{E57B151B-F1C4-B03E-019F-77BDE4A764B6}"/>
              </a:ext>
            </a:extLst>
          </p:cNvPr>
          <p:cNvSpPr/>
          <p:nvPr/>
        </p:nvSpPr>
        <p:spPr>
          <a:xfrm>
            <a:off x="7473077" y="40257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8" name="Oval 2347">
            <a:extLst>
              <a:ext uri="{FF2B5EF4-FFF2-40B4-BE49-F238E27FC236}">
                <a16:creationId xmlns:a16="http://schemas.microsoft.com/office/drawing/2014/main" id="{6AB31A28-E84A-1519-21C2-DEE0E9FB857D}"/>
              </a:ext>
            </a:extLst>
          </p:cNvPr>
          <p:cNvSpPr/>
          <p:nvPr/>
        </p:nvSpPr>
        <p:spPr>
          <a:xfrm>
            <a:off x="7701997" y="36754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9" name="Oval 2348">
            <a:extLst>
              <a:ext uri="{FF2B5EF4-FFF2-40B4-BE49-F238E27FC236}">
                <a16:creationId xmlns:a16="http://schemas.microsoft.com/office/drawing/2014/main" id="{402A4F81-0DFD-89BB-AB65-1D04AE8586F0}"/>
              </a:ext>
            </a:extLst>
          </p:cNvPr>
          <p:cNvSpPr/>
          <p:nvPr/>
        </p:nvSpPr>
        <p:spPr>
          <a:xfrm>
            <a:off x="7638492" y="36237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0" name="Oval 2349">
            <a:extLst>
              <a:ext uri="{FF2B5EF4-FFF2-40B4-BE49-F238E27FC236}">
                <a16:creationId xmlns:a16="http://schemas.microsoft.com/office/drawing/2014/main" id="{9A8EB19D-17AE-E528-833C-B127ED2AC502}"/>
              </a:ext>
            </a:extLst>
          </p:cNvPr>
          <p:cNvSpPr/>
          <p:nvPr/>
        </p:nvSpPr>
        <p:spPr>
          <a:xfrm>
            <a:off x="7665808" y="38247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1" name="Oval 2350">
            <a:extLst>
              <a:ext uri="{FF2B5EF4-FFF2-40B4-BE49-F238E27FC236}">
                <a16:creationId xmlns:a16="http://schemas.microsoft.com/office/drawing/2014/main" id="{FEC7ABBF-AA82-CDC1-310E-BED6EB667839}"/>
              </a:ext>
            </a:extLst>
          </p:cNvPr>
          <p:cNvSpPr/>
          <p:nvPr/>
        </p:nvSpPr>
        <p:spPr>
          <a:xfrm>
            <a:off x="7510805" y="38480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2" name="Oval 2351">
            <a:extLst>
              <a:ext uri="{FF2B5EF4-FFF2-40B4-BE49-F238E27FC236}">
                <a16:creationId xmlns:a16="http://schemas.microsoft.com/office/drawing/2014/main" id="{68B63A29-D96D-C5F3-7B0E-AFD4230E8B36}"/>
              </a:ext>
            </a:extLst>
          </p:cNvPr>
          <p:cNvSpPr/>
          <p:nvPr/>
        </p:nvSpPr>
        <p:spPr>
          <a:xfrm>
            <a:off x="7574368" y="33862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3" name="Oval 2352">
            <a:extLst>
              <a:ext uri="{FF2B5EF4-FFF2-40B4-BE49-F238E27FC236}">
                <a16:creationId xmlns:a16="http://schemas.microsoft.com/office/drawing/2014/main" id="{0D127D39-AA03-7094-D1CF-4268DA4CF5C3}"/>
              </a:ext>
            </a:extLst>
          </p:cNvPr>
          <p:cNvSpPr/>
          <p:nvPr/>
        </p:nvSpPr>
        <p:spPr>
          <a:xfrm>
            <a:off x="7518797" y="347183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4" name="Oval 2353">
            <a:extLst>
              <a:ext uri="{FF2B5EF4-FFF2-40B4-BE49-F238E27FC236}">
                <a16:creationId xmlns:a16="http://schemas.microsoft.com/office/drawing/2014/main" id="{827952FA-96AC-BB18-F1F0-949320FA15D2}"/>
              </a:ext>
            </a:extLst>
          </p:cNvPr>
          <p:cNvSpPr/>
          <p:nvPr/>
        </p:nvSpPr>
        <p:spPr>
          <a:xfrm>
            <a:off x="7205502" y="40045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" name="Oval 2354">
            <a:extLst>
              <a:ext uri="{FF2B5EF4-FFF2-40B4-BE49-F238E27FC236}">
                <a16:creationId xmlns:a16="http://schemas.microsoft.com/office/drawing/2014/main" id="{91319FDC-3AB5-FC80-E024-2E2C288B1A68}"/>
              </a:ext>
            </a:extLst>
          </p:cNvPr>
          <p:cNvSpPr/>
          <p:nvPr/>
        </p:nvSpPr>
        <p:spPr>
          <a:xfrm>
            <a:off x="6675838" y="31938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" name="Oval 2355">
            <a:extLst>
              <a:ext uri="{FF2B5EF4-FFF2-40B4-BE49-F238E27FC236}">
                <a16:creationId xmlns:a16="http://schemas.microsoft.com/office/drawing/2014/main" id="{0699F692-EACC-FC2A-C145-14FC373592B2}"/>
              </a:ext>
            </a:extLst>
          </p:cNvPr>
          <p:cNvSpPr/>
          <p:nvPr/>
        </p:nvSpPr>
        <p:spPr>
          <a:xfrm>
            <a:off x="6630118" y="33462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7" name="Oval 2356">
            <a:extLst>
              <a:ext uri="{FF2B5EF4-FFF2-40B4-BE49-F238E27FC236}">
                <a16:creationId xmlns:a16="http://schemas.microsoft.com/office/drawing/2014/main" id="{7DDB667A-F4C9-224D-3861-242532C38C7A}"/>
              </a:ext>
            </a:extLst>
          </p:cNvPr>
          <p:cNvSpPr/>
          <p:nvPr/>
        </p:nvSpPr>
        <p:spPr>
          <a:xfrm>
            <a:off x="6955954" y="30697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8" name="Oval 2357">
            <a:extLst>
              <a:ext uri="{FF2B5EF4-FFF2-40B4-BE49-F238E27FC236}">
                <a16:creationId xmlns:a16="http://schemas.microsoft.com/office/drawing/2014/main" id="{172AF53D-5E9C-7972-05A5-71AF4F349E5A}"/>
              </a:ext>
            </a:extLst>
          </p:cNvPr>
          <p:cNvSpPr/>
          <p:nvPr/>
        </p:nvSpPr>
        <p:spPr>
          <a:xfrm>
            <a:off x="6675838" y="35165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9" name="Oval 2358">
            <a:extLst>
              <a:ext uri="{FF2B5EF4-FFF2-40B4-BE49-F238E27FC236}">
                <a16:creationId xmlns:a16="http://schemas.microsoft.com/office/drawing/2014/main" id="{0C6B55DA-DBF1-CEAD-70C7-C57075CDB238}"/>
              </a:ext>
            </a:extLst>
          </p:cNvPr>
          <p:cNvSpPr/>
          <p:nvPr/>
        </p:nvSpPr>
        <p:spPr>
          <a:xfrm>
            <a:off x="7087318" y="311813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0" name="Oval 2359">
            <a:extLst>
              <a:ext uri="{FF2B5EF4-FFF2-40B4-BE49-F238E27FC236}">
                <a16:creationId xmlns:a16="http://schemas.microsoft.com/office/drawing/2014/main" id="{6E0807E4-FC65-864B-0D44-C2807E0F547E}"/>
              </a:ext>
            </a:extLst>
          </p:cNvPr>
          <p:cNvSpPr/>
          <p:nvPr/>
        </p:nvSpPr>
        <p:spPr>
          <a:xfrm>
            <a:off x="6922775" y="326139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1" name="Oval 2360">
            <a:extLst>
              <a:ext uri="{FF2B5EF4-FFF2-40B4-BE49-F238E27FC236}">
                <a16:creationId xmlns:a16="http://schemas.microsoft.com/office/drawing/2014/main" id="{A9C91FEA-0C36-24FC-606E-DCEB0CA781C8}"/>
              </a:ext>
            </a:extLst>
          </p:cNvPr>
          <p:cNvSpPr/>
          <p:nvPr/>
        </p:nvSpPr>
        <p:spPr>
          <a:xfrm>
            <a:off x="6811401" y="34481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2" name="Oval 2361">
            <a:extLst>
              <a:ext uri="{FF2B5EF4-FFF2-40B4-BE49-F238E27FC236}">
                <a16:creationId xmlns:a16="http://schemas.microsoft.com/office/drawing/2014/main" id="{CDBE485E-401D-96C3-B411-97D8F5273965}"/>
              </a:ext>
            </a:extLst>
          </p:cNvPr>
          <p:cNvSpPr/>
          <p:nvPr/>
        </p:nvSpPr>
        <p:spPr>
          <a:xfrm>
            <a:off x="6747764" y="36366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3" name="Oval 2362">
            <a:extLst>
              <a:ext uri="{FF2B5EF4-FFF2-40B4-BE49-F238E27FC236}">
                <a16:creationId xmlns:a16="http://schemas.microsoft.com/office/drawing/2014/main" id="{716132F5-948A-A7D0-DBB4-A7F374534834}"/>
              </a:ext>
            </a:extLst>
          </p:cNvPr>
          <p:cNvSpPr/>
          <p:nvPr/>
        </p:nvSpPr>
        <p:spPr>
          <a:xfrm>
            <a:off x="7245921" y="312335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64" name="Straight Arrow Connector 2363">
            <a:extLst>
              <a:ext uri="{FF2B5EF4-FFF2-40B4-BE49-F238E27FC236}">
                <a16:creationId xmlns:a16="http://schemas.microsoft.com/office/drawing/2014/main" id="{7E46AAE5-D77B-09F6-4B6E-9F0BBDA62A47}"/>
              </a:ext>
            </a:extLst>
          </p:cNvPr>
          <p:cNvCxnSpPr>
            <a:stCxn id="2334" idx="0"/>
            <a:endCxn id="2337" idx="4"/>
          </p:cNvCxnSpPr>
          <p:nvPr/>
        </p:nvCxnSpPr>
        <p:spPr>
          <a:xfrm flipH="1" flipV="1">
            <a:off x="7355666" y="3453878"/>
            <a:ext cx="71485" cy="26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5" name="Straight Arrow Connector 2364">
            <a:extLst>
              <a:ext uri="{FF2B5EF4-FFF2-40B4-BE49-F238E27FC236}">
                <a16:creationId xmlns:a16="http://schemas.microsoft.com/office/drawing/2014/main" id="{A96B1677-F657-E580-148D-02C97425CE88}"/>
              </a:ext>
            </a:extLst>
          </p:cNvPr>
          <p:cNvCxnSpPr>
            <a:stCxn id="2334" idx="2"/>
            <a:endCxn id="2343" idx="7"/>
          </p:cNvCxnSpPr>
          <p:nvPr/>
        </p:nvCxnSpPr>
        <p:spPr>
          <a:xfrm flipH="1">
            <a:off x="7154260" y="3806145"/>
            <a:ext cx="272891" cy="12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6" name="Straight Arrow Connector 2365">
            <a:extLst>
              <a:ext uri="{FF2B5EF4-FFF2-40B4-BE49-F238E27FC236}">
                <a16:creationId xmlns:a16="http://schemas.microsoft.com/office/drawing/2014/main" id="{E090C5F8-9B9B-570E-ADCF-8C9DDC01576D}"/>
              </a:ext>
            </a:extLst>
          </p:cNvPr>
          <p:cNvCxnSpPr>
            <a:stCxn id="2334" idx="0"/>
            <a:endCxn id="2359" idx="5"/>
          </p:cNvCxnSpPr>
          <p:nvPr/>
        </p:nvCxnSpPr>
        <p:spPr>
          <a:xfrm flipH="1" flipV="1">
            <a:off x="7165367" y="3196183"/>
            <a:ext cx="261784" cy="518522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7" name="Straight Arrow Connector 2366">
            <a:extLst>
              <a:ext uri="{FF2B5EF4-FFF2-40B4-BE49-F238E27FC236}">
                <a16:creationId xmlns:a16="http://schemas.microsoft.com/office/drawing/2014/main" id="{CA0C36EF-6833-D081-3927-16C04DC39488}"/>
              </a:ext>
            </a:extLst>
          </p:cNvPr>
          <p:cNvCxnSpPr>
            <a:cxnSpLocks/>
            <a:stCxn id="2334" idx="1"/>
            <a:endCxn id="2361" idx="5"/>
          </p:cNvCxnSpPr>
          <p:nvPr/>
        </p:nvCxnSpPr>
        <p:spPr>
          <a:xfrm flipH="1" flipV="1">
            <a:off x="6889450" y="3526178"/>
            <a:ext cx="491981" cy="23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8" name="Straight Arrow Connector 2367">
            <a:extLst>
              <a:ext uri="{FF2B5EF4-FFF2-40B4-BE49-F238E27FC236}">
                <a16:creationId xmlns:a16="http://schemas.microsoft.com/office/drawing/2014/main" id="{5E86DFAD-F926-8121-7A27-D39FC9F16192}"/>
              </a:ext>
            </a:extLst>
          </p:cNvPr>
          <p:cNvCxnSpPr>
            <a:stCxn id="2208" idx="1"/>
            <a:endCxn id="2216" idx="6"/>
          </p:cNvCxnSpPr>
          <p:nvPr/>
        </p:nvCxnSpPr>
        <p:spPr>
          <a:xfrm flipH="1" flipV="1">
            <a:off x="8121474" y="3241935"/>
            <a:ext cx="164600" cy="1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9" name="Straight Arrow Connector 2368">
            <a:extLst>
              <a:ext uri="{FF2B5EF4-FFF2-40B4-BE49-F238E27FC236}">
                <a16:creationId xmlns:a16="http://schemas.microsoft.com/office/drawing/2014/main" id="{12C5ACF1-E290-0815-2223-D02DBBF456EF}"/>
              </a:ext>
            </a:extLst>
          </p:cNvPr>
          <p:cNvCxnSpPr>
            <a:cxnSpLocks/>
            <a:stCxn id="2208" idx="3"/>
            <a:endCxn id="2222" idx="1"/>
          </p:cNvCxnSpPr>
          <p:nvPr/>
        </p:nvCxnSpPr>
        <p:spPr>
          <a:xfrm flipV="1">
            <a:off x="8377514" y="3174115"/>
            <a:ext cx="242311" cy="78049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0" name="Straight Arrow Connector 2369">
            <a:extLst>
              <a:ext uri="{FF2B5EF4-FFF2-40B4-BE49-F238E27FC236}">
                <a16:creationId xmlns:a16="http://schemas.microsoft.com/office/drawing/2014/main" id="{2E5453C9-9AB3-D0CD-003E-77F29228E9A1}"/>
              </a:ext>
            </a:extLst>
          </p:cNvPr>
          <p:cNvCxnSpPr>
            <a:stCxn id="2208" idx="0"/>
            <a:endCxn id="2213" idx="4"/>
          </p:cNvCxnSpPr>
          <p:nvPr/>
        </p:nvCxnSpPr>
        <p:spPr>
          <a:xfrm flipV="1">
            <a:off x="8331794" y="2957660"/>
            <a:ext cx="34128" cy="2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1" name="Straight Arrow Connector 2370">
            <a:extLst>
              <a:ext uri="{FF2B5EF4-FFF2-40B4-BE49-F238E27FC236}">
                <a16:creationId xmlns:a16="http://schemas.microsoft.com/office/drawing/2014/main" id="{CD65C606-06B4-2E4C-214A-BAA52C6CB52A}"/>
              </a:ext>
            </a:extLst>
          </p:cNvPr>
          <p:cNvCxnSpPr>
            <a:stCxn id="2208" idx="0"/>
            <a:endCxn id="2219" idx="4"/>
          </p:cNvCxnSpPr>
          <p:nvPr/>
        </p:nvCxnSpPr>
        <p:spPr>
          <a:xfrm flipH="1" flipV="1">
            <a:off x="8276730" y="3039220"/>
            <a:ext cx="55064" cy="16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2" name="Straight Arrow Connector 2371">
            <a:extLst>
              <a:ext uri="{FF2B5EF4-FFF2-40B4-BE49-F238E27FC236}">
                <a16:creationId xmlns:a16="http://schemas.microsoft.com/office/drawing/2014/main" id="{B8F368D6-C9A3-6DC6-04A8-899D6C3E4499}"/>
              </a:ext>
            </a:extLst>
          </p:cNvPr>
          <p:cNvCxnSpPr>
            <a:stCxn id="2292" idx="1"/>
            <a:endCxn id="2300" idx="6"/>
          </p:cNvCxnSpPr>
          <p:nvPr/>
        </p:nvCxnSpPr>
        <p:spPr>
          <a:xfrm flipH="1" flipV="1">
            <a:off x="8378602" y="4023566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3" name="Straight Arrow Connector 2372">
            <a:extLst>
              <a:ext uri="{FF2B5EF4-FFF2-40B4-BE49-F238E27FC236}">
                <a16:creationId xmlns:a16="http://schemas.microsoft.com/office/drawing/2014/main" id="{37F5D991-7371-F5AA-1388-5F65AA378BBA}"/>
              </a:ext>
            </a:extLst>
          </p:cNvPr>
          <p:cNvCxnSpPr>
            <a:stCxn id="2292" idx="0"/>
            <a:endCxn id="2295" idx="5"/>
          </p:cNvCxnSpPr>
          <p:nvPr/>
        </p:nvCxnSpPr>
        <p:spPr>
          <a:xfrm flipH="1" flipV="1">
            <a:off x="8489589" y="3763282"/>
            <a:ext cx="110627" cy="23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4" name="Straight Arrow Connector 2373">
            <a:extLst>
              <a:ext uri="{FF2B5EF4-FFF2-40B4-BE49-F238E27FC236}">
                <a16:creationId xmlns:a16="http://schemas.microsoft.com/office/drawing/2014/main" id="{7047EBE2-2057-9BE6-7330-2D45F8D43115}"/>
              </a:ext>
            </a:extLst>
          </p:cNvPr>
          <p:cNvCxnSpPr>
            <a:stCxn id="2292" idx="3"/>
            <a:endCxn id="2306" idx="2"/>
          </p:cNvCxnSpPr>
          <p:nvPr/>
        </p:nvCxnSpPr>
        <p:spPr>
          <a:xfrm flipV="1">
            <a:off x="8645936" y="3999923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5" name="Straight Arrow Connector 2374">
            <a:extLst>
              <a:ext uri="{FF2B5EF4-FFF2-40B4-BE49-F238E27FC236}">
                <a16:creationId xmlns:a16="http://schemas.microsoft.com/office/drawing/2014/main" id="{7356A6BE-E8ED-B490-C4F5-5D2D6E9FF50A}"/>
              </a:ext>
            </a:extLst>
          </p:cNvPr>
          <p:cNvCxnSpPr>
            <a:stCxn id="2250" idx="0"/>
            <a:endCxn id="2261" idx="3"/>
          </p:cNvCxnSpPr>
          <p:nvPr/>
        </p:nvCxnSpPr>
        <p:spPr>
          <a:xfrm flipH="1" flipV="1">
            <a:off x="9573785" y="3300454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6" name="Straight Arrow Connector 2375">
            <a:extLst>
              <a:ext uri="{FF2B5EF4-FFF2-40B4-BE49-F238E27FC236}">
                <a16:creationId xmlns:a16="http://schemas.microsoft.com/office/drawing/2014/main" id="{16D58A72-82BD-DB5C-BBFF-4CF60B2B947A}"/>
              </a:ext>
            </a:extLst>
          </p:cNvPr>
          <p:cNvCxnSpPr>
            <a:stCxn id="2250" idx="1"/>
            <a:endCxn id="2258" idx="6"/>
          </p:cNvCxnSpPr>
          <p:nvPr/>
        </p:nvCxnSpPr>
        <p:spPr>
          <a:xfrm flipH="1" flipV="1">
            <a:off x="9354764" y="3444780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7" name="Straight Arrow Connector 2376">
            <a:extLst>
              <a:ext uri="{FF2B5EF4-FFF2-40B4-BE49-F238E27FC236}">
                <a16:creationId xmlns:a16="http://schemas.microsoft.com/office/drawing/2014/main" id="{2EF4F2AF-06B2-1743-F307-AA6B376ADCB4}"/>
              </a:ext>
            </a:extLst>
          </p:cNvPr>
          <p:cNvCxnSpPr>
            <a:stCxn id="2229" idx="0"/>
            <a:endCxn id="2240" idx="3"/>
          </p:cNvCxnSpPr>
          <p:nvPr/>
        </p:nvCxnSpPr>
        <p:spPr>
          <a:xfrm flipH="1" flipV="1">
            <a:off x="9224720" y="2514092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8" name="Straight Arrow Connector 2377">
            <a:extLst>
              <a:ext uri="{FF2B5EF4-FFF2-40B4-BE49-F238E27FC236}">
                <a16:creationId xmlns:a16="http://schemas.microsoft.com/office/drawing/2014/main" id="{A621801E-FFF9-4983-9E80-34A2C1DDAF14}"/>
              </a:ext>
            </a:extLst>
          </p:cNvPr>
          <p:cNvCxnSpPr>
            <a:cxnSpLocks/>
            <a:stCxn id="2229" idx="1"/>
            <a:endCxn id="2237" idx="6"/>
          </p:cNvCxnSpPr>
          <p:nvPr/>
        </p:nvCxnSpPr>
        <p:spPr>
          <a:xfrm flipH="1" flipV="1">
            <a:off x="9005699" y="2658418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9" name="Straight Arrow Connector 2378">
            <a:extLst>
              <a:ext uri="{FF2B5EF4-FFF2-40B4-BE49-F238E27FC236}">
                <a16:creationId xmlns:a16="http://schemas.microsoft.com/office/drawing/2014/main" id="{570A74D4-12E7-EF1F-49D0-2D9FE90C2242}"/>
              </a:ext>
            </a:extLst>
          </p:cNvPr>
          <p:cNvCxnSpPr>
            <a:stCxn id="2229" idx="3"/>
            <a:endCxn id="2243" idx="2"/>
          </p:cNvCxnSpPr>
          <p:nvPr/>
        </p:nvCxnSpPr>
        <p:spPr>
          <a:xfrm flipV="1">
            <a:off x="9273033" y="2634775"/>
            <a:ext cx="228920" cy="45720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0" name="Straight Arrow Connector 2379">
            <a:extLst>
              <a:ext uri="{FF2B5EF4-FFF2-40B4-BE49-F238E27FC236}">
                <a16:creationId xmlns:a16="http://schemas.microsoft.com/office/drawing/2014/main" id="{7C57302B-7EC5-5141-D1B0-90AF5AC5F9E8}"/>
              </a:ext>
            </a:extLst>
          </p:cNvPr>
          <p:cNvCxnSpPr>
            <a:stCxn id="2271" idx="1"/>
            <a:endCxn id="2279" idx="6"/>
          </p:cNvCxnSpPr>
          <p:nvPr/>
        </p:nvCxnSpPr>
        <p:spPr>
          <a:xfrm flipH="1" flipV="1">
            <a:off x="10308724" y="3077933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1" name="Straight Arrow Connector 2380">
            <a:extLst>
              <a:ext uri="{FF2B5EF4-FFF2-40B4-BE49-F238E27FC236}">
                <a16:creationId xmlns:a16="http://schemas.microsoft.com/office/drawing/2014/main" id="{55AB2B85-320F-A71C-A260-0EA96F373130}"/>
              </a:ext>
            </a:extLst>
          </p:cNvPr>
          <p:cNvCxnSpPr>
            <a:stCxn id="2271" idx="3"/>
            <a:endCxn id="2285" idx="2"/>
          </p:cNvCxnSpPr>
          <p:nvPr/>
        </p:nvCxnSpPr>
        <p:spPr>
          <a:xfrm flipV="1">
            <a:off x="10576058" y="3054290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2" name="Straight Arrow Connector 2381">
            <a:extLst>
              <a:ext uri="{FF2B5EF4-FFF2-40B4-BE49-F238E27FC236}">
                <a16:creationId xmlns:a16="http://schemas.microsoft.com/office/drawing/2014/main" id="{1EBAA987-F378-C947-FDF1-6ED753EF0A04}"/>
              </a:ext>
            </a:extLst>
          </p:cNvPr>
          <p:cNvCxnSpPr>
            <a:stCxn id="2271" idx="0"/>
            <a:endCxn id="2282" idx="4"/>
          </p:cNvCxnSpPr>
          <p:nvPr/>
        </p:nvCxnSpPr>
        <p:spPr>
          <a:xfrm flipV="1">
            <a:off x="10530338" y="2946998"/>
            <a:ext cx="29736" cy="1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3" name="Straight Arrow Connector 2382">
            <a:extLst>
              <a:ext uri="{FF2B5EF4-FFF2-40B4-BE49-F238E27FC236}">
                <a16:creationId xmlns:a16="http://schemas.microsoft.com/office/drawing/2014/main" id="{EE1B0A8B-2EAB-BA19-41B5-A65CAB3CA77A}"/>
              </a:ext>
            </a:extLst>
          </p:cNvPr>
          <p:cNvCxnSpPr>
            <a:stCxn id="2271" idx="0"/>
            <a:endCxn id="2277" idx="5"/>
          </p:cNvCxnSpPr>
          <p:nvPr/>
        </p:nvCxnSpPr>
        <p:spPr>
          <a:xfrm flipH="1" flipV="1">
            <a:off x="10432252" y="2953354"/>
            <a:ext cx="98086" cy="10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4" name="Straight Arrow Connector 2383">
            <a:extLst>
              <a:ext uri="{FF2B5EF4-FFF2-40B4-BE49-F238E27FC236}">
                <a16:creationId xmlns:a16="http://schemas.microsoft.com/office/drawing/2014/main" id="{13B12F31-E6B2-D856-EEBE-9F16FD7C7266}"/>
              </a:ext>
            </a:extLst>
          </p:cNvPr>
          <p:cNvCxnSpPr>
            <a:stCxn id="2313" idx="1"/>
            <a:endCxn id="2321" idx="6"/>
          </p:cNvCxnSpPr>
          <p:nvPr/>
        </p:nvCxnSpPr>
        <p:spPr>
          <a:xfrm flipH="1" flipV="1">
            <a:off x="10191864" y="3981628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5" name="Straight Arrow Connector 2384">
            <a:extLst>
              <a:ext uri="{FF2B5EF4-FFF2-40B4-BE49-F238E27FC236}">
                <a16:creationId xmlns:a16="http://schemas.microsoft.com/office/drawing/2014/main" id="{AF68FC2C-556A-BF2E-460B-43FF510FDA31}"/>
              </a:ext>
            </a:extLst>
          </p:cNvPr>
          <p:cNvCxnSpPr>
            <a:cxnSpLocks/>
            <a:stCxn id="2313" idx="3"/>
            <a:endCxn id="2327" idx="3"/>
          </p:cNvCxnSpPr>
          <p:nvPr/>
        </p:nvCxnSpPr>
        <p:spPr>
          <a:xfrm flipV="1">
            <a:off x="10459198" y="3990314"/>
            <a:ext cx="242311" cy="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6" name="Straight Arrow Connector 2385">
            <a:extLst>
              <a:ext uri="{FF2B5EF4-FFF2-40B4-BE49-F238E27FC236}">
                <a16:creationId xmlns:a16="http://schemas.microsoft.com/office/drawing/2014/main" id="{462A7F66-BC72-E1C1-7638-B597963CDCD5}"/>
              </a:ext>
            </a:extLst>
          </p:cNvPr>
          <p:cNvCxnSpPr>
            <a:stCxn id="2250" idx="3"/>
            <a:endCxn id="2264" idx="3"/>
          </p:cNvCxnSpPr>
          <p:nvPr/>
        </p:nvCxnSpPr>
        <p:spPr>
          <a:xfrm flipV="1">
            <a:off x="9622098" y="3453466"/>
            <a:ext cx="242311" cy="13391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7" name="Straight Arrow Connector 2566">
            <a:extLst>
              <a:ext uri="{FF2B5EF4-FFF2-40B4-BE49-F238E27FC236}">
                <a16:creationId xmlns:a16="http://schemas.microsoft.com/office/drawing/2014/main" id="{7B334C88-4460-8910-B227-B5DF76731B24}"/>
              </a:ext>
            </a:extLst>
          </p:cNvPr>
          <p:cNvCxnSpPr>
            <a:stCxn id="2697" idx="0"/>
            <a:endCxn id="2722" idx="5"/>
          </p:cNvCxnSpPr>
          <p:nvPr/>
        </p:nvCxnSpPr>
        <p:spPr>
          <a:xfrm flipH="1" flipV="1">
            <a:off x="1181855" y="4677170"/>
            <a:ext cx="261784" cy="518522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8" name="Straight Arrow Connector 2567">
            <a:extLst>
              <a:ext uri="{FF2B5EF4-FFF2-40B4-BE49-F238E27FC236}">
                <a16:creationId xmlns:a16="http://schemas.microsoft.com/office/drawing/2014/main" id="{3A0C57B1-A305-E79E-28B2-C468769619C9}"/>
              </a:ext>
            </a:extLst>
          </p:cNvPr>
          <p:cNvCxnSpPr>
            <a:cxnSpLocks/>
            <a:stCxn id="2571" idx="3"/>
            <a:endCxn id="2585" idx="1"/>
          </p:cNvCxnSpPr>
          <p:nvPr/>
        </p:nvCxnSpPr>
        <p:spPr>
          <a:xfrm flipV="1">
            <a:off x="2394002" y="4655102"/>
            <a:ext cx="234002" cy="78049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9" name="Straight Arrow Connector 2568">
            <a:extLst>
              <a:ext uri="{FF2B5EF4-FFF2-40B4-BE49-F238E27FC236}">
                <a16:creationId xmlns:a16="http://schemas.microsoft.com/office/drawing/2014/main" id="{F444420F-1C04-6486-8B1C-BF11ED4A8A71}"/>
              </a:ext>
            </a:extLst>
          </p:cNvPr>
          <p:cNvCxnSpPr>
            <a:stCxn id="2592" idx="3"/>
            <a:endCxn id="2606" idx="2"/>
          </p:cNvCxnSpPr>
          <p:nvPr/>
        </p:nvCxnSpPr>
        <p:spPr>
          <a:xfrm flipV="1">
            <a:off x="3289521" y="4115762"/>
            <a:ext cx="228920" cy="45720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0" name="Straight Arrow Connector 2569">
            <a:extLst>
              <a:ext uri="{FF2B5EF4-FFF2-40B4-BE49-F238E27FC236}">
                <a16:creationId xmlns:a16="http://schemas.microsoft.com/office/drawing/2014/main" id="{76B50C1E-162A-AEC6-AF07-33ADB0F5D724}"/>
              </a:ext>
            </a:extLst>
          </p:cNvPr>
          <p:cNvCxnSpPr>
            <a:stCxn id="2613" idx="3"/>
            <a:endCxn id="2627" idx="3"/>
          </p:cNvCxnSpPr>
          <p:nvPr/>
        </p:nvCxnSpPr>
        <p:spPr>
          <a:xfrm flipV="1">
            <a:off x="3638586" y="4934453"/>
            <a:ext cx="242311" cy="13391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1" name="Rectangle: Rounded Corners 2570">
            <a:extLst>
              <a:ext uri="{FF2B5EF4-FFF2-40B4-BE49-F238E27FC236}">
                <a16:creationId xmlns:a16="http://schemas.microsoft.com/office/drawing/2014/main" id="{6D62BA2C-06E3-A1F9-F4D8-861946D7CA9D}"/>
              </a:ext>
            </a:extLst>
          </p:cNvPr>
          <p:cNvSpPr/>
          <p:nvPr/>
        </p:nvSpPr>
        <p:spPr>
          <a:xfrm>
            <a:off x="2302562" y="4687431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2" name="Oval 2571">
            <a:extLst>
              <a:ext uri="{FF2B5EF4-FFF2-40B4-BE49-F238E27FC236}">
                <a16:creationId xmlns:a16="http://schemas.microsoft.com/office/drawing/2014/main" id="{0A23F10B-E656-5E32-CEF5-BFC358E6C31E}"/>
              </a:ext>
            </a:extLst>
          </p:cNvPr>
          <p:cNvSpPr/>
          <p:nvPr/>
        </p:nvSpPr>
        <p:spPr>
          <a:xfrm>
            <a:off x="1925210" y="44408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3" name="Oval 2572">
            <a:extLst>
              <a:ext uri="{FF2B5EF4-FFF2-40B4-BE49-F238E27FC236}">
                <a16:creationId xmlns:a16="http://schemas.microsoft.com/office/drawing/2014/main" id="{7DF9E25D-D940-EE4B-9D98-EB1CCF246BF4}"/>
              </a:ext>
            </a:extLst>
          </p:cNvPr>
          <p:cNvSpPr/>
          <p:nvPr/>
        </p:nvSpPr>
        <p:spPr>
          <a:xfrm>
            <a:off x="1879490" y="45932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4" name="Oval 2573">
            <a:extLst>
              <a:ext uri="{FF2B5EF4-FFF2-40B4-BE49-F238E27FC236}">
                <a16:creationId xmlns:a16="http://schemas.microsoft.com/office/drawing/2014/main" id="{CA769405-772C-A560-967B-F49A1CE36A3E}"/>
              </a:ext>
            </a:extLst>
          </p:cNvPr>
          <p:cNvSpPr/>
          <p:nvPr/>
        </p:nvSpPr>
        <p:spPr>
          <a:xfrm>
            <a:off x="2205326" y="431681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5" name="Oval 2574">
            <a:extLst>
              <a:ext uri="{FF2B5EF4-FFF2-40B4-BE49-F238E27FC236}">
                <a16:creationId xmlns:a16="http://schemas.microsoft.com/office/drawing/2014/main" id="{29CB613E-F318-3C96-1115-6FB088747EED}"/>
              </a:ext>
            </a:extLst>
          </p:cNvPr>
          <p:cNvSpPr/>
          <p:nvPr/>
        </p:nvSpPr>
        <p:spPr>
          <a:xfrm>
            <a:off x="1925210" y="47456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6" name="Oval 2575">
            <a:extLst>
              <a:ext uri="{FF2B5EF4-FFF2-40B4-BE49-F238E27FC236}">
                <a16:creationId xmlns:a16="http://schemas.microsoft.com/office/drawing/2014/main" id="{43EE05A1-99C3-8A2F-A2E2-F981A30FBE64}"/>
              </a:ext>
            </a:extLst>
          </p:cNvPr>
          <p:cNvSpPr/>
          <p:nvPr/>
        </p:nvSpPr>
        <p:spPr>
          <a:xfrm>
            <a:off x="2336690" y="43472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7" name="Oval 2576">
            <a:extLst>
              <a:ext uri="{FF2B5EF4-FFF2-40B4-BE49-F238E27FC236}">
                <a16:creationId xmlns:a16="http://schemas.microsoft.com/office/drawing/2014/main" id="{1A89B623-EC34-5E5B-8446-A3206F22FA0F}"/>
              </a:ext>
            </a:extLst>
          </p:cNvPr>
          <p:cNvSpPr/>
          <p:nvPr/>
        </p:nvSpPr>
        <p:spPr>
          <a:xfrm>
            <a:off x="2172147" y="45084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8" name="Oval 2577">
            <a:extLst>
              <a:ext uri="{FF2B5EF4-FFF2-40B4-BE49-F238E27FC236}">
                <a16:creationId xmlns:a16="http://schemas.microsoft.com/office/drawing/2014/main" id="{70B80E3D-3F49-96DF-05CF-E371C25457DB}"/>
              </a:ext>
            </a:extLst>
          </p:cNvPr>
          <p:cNvSpPr/>
          <p:nvPr/>
        </p:nvSpPr>
        <p:spPr>
          <a:xfrm>
            <a:off x="2016650" y="45511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9" name="Oval 2578">
            <a:extLst>
              <a:ext uri="{FF2B5EF4-FFF2-40B4-BE49-F238E27FC236}">
                <a16:creationId xmlns:a16="http://schemas.microsoft.com/office/drawing/2014/main" id="{3912D104-6602-EA35-1C5D-5AB9FC5DEFAE}"/>
              </a:ext>
            </a:extLst>
          </p:cNvPr>
          <p:cNvSpPr/>
          <p:nvPr/>
        </p:nvSpPr>
        <p:spPr>
          <a:xfrm>
            <a:off x="2046522" y="46772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0" name="Oval 2579">
            <a:extLst>
              <a:ext uri="{FF2B5EF4-FFF2-40B4-BE49-F238E27FC236}">
                <a16:creationId xmlns:a16="http://schemas.microsoft.com/office/drawing/2014/main" id="{D0CFF56E-F826-65BE-781E-22CCB21362F7}"/>
              </a:ext>
            </a:extLst>
          </p:cNvPr>
          <p:cNvSpPr/>
          <p:nvPr/>
        </p:nvSpPr>
        <p:spPr>
          <a:xfrm>
            <a:off x="1971591" y="48718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1" name="Oval 2580">
            <a:extLst>
              <a:ext uri="{FF2B5EF4-FFF2-40B4-BE49-F238E27FC236}">
                <a16:creationId xmlns:a16="http://schemas.microsoft.com/office/drawing/2014/main" id="{25B74CA8-B0F5-6D87-6F3A-DC17166F9A0D}"/>
              </a:ext>
            </a:extLst>
          </p:cNvPr>
          <p:cNvSpPr/>
          <p:nvPr/>
        </p:nvSpPr>
        <p:spPr>
          <a:xfrm>
            <a:off x="2290970" y="48404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2" name="Oval 2581">
            <a:extLst>
              <a:ext uri="{FF2B5EF4-FFF2-40B4-BE49-F238E27FC236}">
                <a16:creationId xmlns:a16="http://schemas.microsoft.com/office/drawing/2014/main" id="{BCFA747A-8C02-6923-2269-D49BDFBA6386}"/>
              </a:ext>
            </a:extLst>
          </p:cNvPr>
          <p:cNvSpPr/>
          <p:nvPr/>
        </p:nvSpPr>
        <p:spPr>
          <a:xfrm>
            <a:off x="2247498" y="442876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83" name="Oval 2582">
            <a:extLst>
              <a:ext uri="{FF2B5EF4-FFF2-40B4-BE49-F238E27FC236}">
                <a16:creationId xmlns:a16="http://schemas.microsoft.com/office/drawing/2014/main" id="{DA331AB7-CC87-39D7-D606-89465EA587E5}"/>
              </a:ext>
            </a:extLst>
          </p:cNvPr>
          <p:cNvSpPr/>
          <p:nvPr/>
        </p:nvSpPr>
        <p:spPr>
          <a:xfrm>
            <a:off x="2431730" y="45352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4" name="Oval 2583">
            <a:extLst>
              <a:ext uri="{FF2B5EF4-FFF2-40B4-BE49-F238E27FC236}">
                <a16:creationId xmlns:a16="http://schemas.microsoft.com/office/drawing/2014/main" id="{89DA188A-541E-5868-09CD-18679E02FC5C}"/>
              </a:ext>
            </a:extLst>
          </p:cNvPr>
          <p:cNvSpPr/>
          <p:nvPr/>
        </p:nvSpPr>
        <p:spPr>
          <a:xfrm>
            <a:off x="2348282" y="50479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5" name="Oval 2584">
            <a:extLst>
              <a:ext uri="{FF2B5EF4-FFF2-40B4-BE49-F238E27FC236}">
                <a16:creationId xmlns:a16="http://schemas.microsoft.com/office/drawing/2014/main" id="{2BDF44EF-2F01-AB18-D7AB-F426D039B1A5}"/>
              </a:ext>
            </a:extLst>
          </p:cNvPr>
          <p:cNvSpPr/>
          <p:nvPr/>
        </p:nvSpPr>
        <p:spPr>
          <a:xfrm>
            <a:off x="2614613" y="464171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6" name="Oval 2585">
            <a:extLst>
              <a:ext uri="{FF2B5EF4-FFF2-40B4-BE49-F238E27FC236}">
                <a16:creationId xmlns:a16="http://schemas.microsoft.com/office/drawing/2014/main" id="{D23E111A-1421-A2B4-8627-0CA50FDA6D90}"/>
              </a:ext>
            </a:extLst>
          </p:cNvPr>
          <p:cNvSpPr/>
          <p:nvPr/>
        </p:nvSpPr>
        <p:spPr>
          <a:xfrm>
            <a:off x="2548123" y="45601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7" name="Oval 2586">
            <a:extLst>
              <a:ext uri="{FF2B5EF4-FFF2-40B4-BE49-F238E27FC236}">
                <a16:creationId xmlns:a16="http://schemas.microsoft.com/office/drawing/2014/main" id="{02E2F32F-5B8B-6154-439B-9BEE37914190}"/>
              </a:ext>
            </a:extLst>
          </p:cNvPr>
          <p:cNvSpPr/>
          <p:nvPr/>
        </p:nvSpPr>
        <p:spPr>
          <a:xfrm>
            <a:off x="2586733" y="479094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8" name="Oval 2587">
            <a:extLst>
              <a:ext uri="{FF2B5EF4-FFF2-40B4-BE49-F238E27FC236}">
                <a16:creationId xmlns:a16="http://schemas.microsoft.com/office/drawing/2014/main" id="{D141DE17-230A-F13A-2E08-6568131441DC}"/>
              </a:ext>
            </a:extLst>
          </p:cNvPr>
          <p:cNvSpPr/>
          <p:nvPr/>
        </p:nvSpPr>
        <p:spPr>
          <a:xfrm>
            <a:off x="2431730" y="481425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9" name="Oval 2588">
            <a:extLst>
              <a:ext uri="{FF2B5EF4-FFF2-40B4-BE49-F238E27FC236}">
                <a16:creationId xmlns:a16="http://schemas.microsoft.com/office/drawing/2014/main" id="{743662EA-592E-9BDB-D51A-4C300C879818}"/>
              </a:ext>
            </a:extLst>
          </p:cNvPr>
          <p:cNvSpPr/>
          <p:nvPr/>
        </p:nvSpPr>
        <p:spPr>
          <a:xfrm>
            <a:off x="2495293" y="435242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0" name="Oval 2589">
            <a:extLst>
              <a:ext uri="{FF2B5EF4-FFF2-40B4-BE49-F238E27FC236}">
                <a16:creationId xmlns:a16="http://schemas.microsoft.com/office/drawing/2014/main" id="{4E4EAA04-28D2-4A63-3943-242EECB3A51F}"/>
              </a:ext>
            </a:extLst>
          </p:cNvPr>
          <p:cNvSpPr/>
          <p:nvPr/>
        </p:nvSpPr>
        <p:spPr>
          <a:xfrm>
            <a:off x="2439722" y="44380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1" name="Oval 2590">
            <a:extLst>
              <a:ext uri="{FF2B5EF4-FFF2-40B4-BE49-F238E27FC236}">
                <a16:creationId xmlns:a16="http://schemas.microsoft.com/office/drawing/2014/main" id="{5B068D3B-CDBA-EC30-6603-0CC16CB98DD8}"/>
              </a:ext>
            </a:extLst>
          </p:cNvPr>
          <p:cNvSpPr/>
          <p:nvPr/>
        </p:nvSpPr>
        <p:spPr>
          <a:xfrm>
            <a:off x="2126427" y="49707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2" name="Rectangle: Rounded Corners 2591">
            <a:extLst>
              <a:ext uri="{FF2B5EF4-FFF2-40B4-BE49-F238E27FC236}">
                <a16:creationId xmlns:a16="http://schemas.microsoft.com/office/drawing/2014/main" id="{2D2ADDF4-B039-B553-A3CB-0CC9B4D54AB9}"/>
              </a:ext>
            </a:extLst>
          </p:cNvPr>
          <p:cNvSpPr/>
          <p:nvPr/>
        </p:nvSpPr>
        <p:spPr>
          <a:xfrm>
            <a:off x="3198081" y="4115762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93" name="Oval 2592">
            <a:extLst>
              <a:ext uri="{FF2B5EF4-FFF2-40B4-BE49-F238E27FC236}">
                <a16:creationId xmlns:a16="http://schemas.microsoft.com/office/drawing/2014/main" id="{D82115D0-AEC3-853B-3907-5DDA8DCC415E}"/>
              </a:ext>
            </a:extLst>
          </p:cNvPr>
          <p:cNvSpPr/>
          <p:nvPr/>
        </p:nvSpPr>
        <p:spPr>
          <a:xfrm>
            <a:off x="2820729" y="38691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4" name="Oval 2593">
            <a:extLst>
              <a:ext uri="{FF2B5EF4-FFF2-40B4-BE49-F238E27FC236}">
                <a16:creationId xmlns:a16="http://schemas.microsoft.com/office/drawing/2014/main" id="{57C3206F-2D19-8CB6-6E63-BB7475D2F203}"/>
              </a:ext>
            </a:extLst>
          </p:cNvPr>
          <p:cNvSpPr/>
          <p:nvPr/>
        </p:nvSpPr>
        <p:spPr>
          <a:xfrm>
            <a:off x="2775009" y="40215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5" name="Oval 2594">
            <a:extLst>
              <a:ext uri="{FF2B5EF4-FFF2-40B4-BE49-F238E27FC236}">
                <a16:creationId xmlns:a16="http://schemas.microsoft.com/office/drawing/2014/main" id="{F22B104B-4526-79C6-A1CD-66F0316BAF1D}"/>
              </a:ext>
            </a:extLst>
          </p:cNvPr>
          <p:cNvSpPr/>
          <p:nvPr/>
        </p:nvSpPr>
        <p:spPr>
          <a:xfrm>
            <a:off x="3100845" y="37451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6" name="Oval 2595">
            <a:extLst>
              <a:ext uri="{FF2B5EF4-FFF2-40B4-BE49-F238E27FC236}">
                <a16:creationId xmlns:a16="http://schemas.microsoft.com/office/drawing/2014/main" id="{48D78CCD-F93A-A88D-3968-AA0C8E78E6D1}"/>
              </a:ext>
            </a:extLst>
          </p:cNvPr>
          <p:cNvSpPr/>
          <p:nvPr/>
        </p:nvSpPr>
        <p:spPr>
          <a:xfrm>
            <a:off x="2820729" y="41739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7" name="Oval 2596">
            <a:extLst>
              <a:ext uri="{FF2B5EF4-FFF2-40B4-BE49-F238E27FC236}">
                <a16:creationId xmlns:a16="http://schemas.microsoft.com/office/drawing/2014/main" id="{9835483A-5589-6A4F-ACF5-97B7D96D8B5E}"/>
              </a:ext>
            </a:extLst>
          </p:cNvPr>
          <p:cNvSpPr/>
          <p:nvPr/>
        </p:nvSpPr>
        <p:spPr>
          <a:xfrm>
            <a:off x="3232209" y="377553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8" name="Oval 2597">
            <a:extLst>
              <a:ext uri="{FF2B5EF4-FFF2-40B4-BE49-F238E27FC236}">
                <a16:creationId xmlns:a16="http://schemas.microsoft.com/office/drawing/2014/main" id="{63926429-BF5A-398C-1B1B-E0D241790E4A}"/>
              </a:ext>
            </a:extLst>
          </p:cNvPr>
          <p:cNvSpPr/>
          <p:nvPr/>
        </p:nvSpPr>
        <p:spPr>
          <a:xfrm>
            <a:off x="3067666" y="39367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9" name="Oval 2598">
            <a:extLst>
              <a:ext uri="{FF2B5EF4-FFF2-40B4-BE49-F238E27FC236}">
                <a16:creationId xmlns:a16="http://schemas.microsoft.com/office/drawing/2014/main" id="{408595A4-D617-3804-FC92-4856C19924B5}"/>
              </a:ext>
            </a:extLst>
          </p:cNvPr>
          <p:cNvSpPr/>
          <p:nvPr/>
        </p:nvSpPr>
        <p:spPr>
          <a:xfrm>
            <a:off x="2900875" y="396765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0" name="Oval 2599">
            <a:extLst>
              <a:ext uri="{FF2B5EF4-FFF2-40B4-BE49-F238E27FC236}">
                <a16:creationId xmlns:a16="http://schemas.microsoft.com/office/drawing/2014/main" id="{1727E834-CED8-0854-B519-B4A6088868D5}"/>
              </a:ext>
            </a:extLst>
          </p:cNvPr>
          <p:cNvSpPr/>
          <p:nvPr/>
        </p:nvSpPr>
        <p:spPr>
          <a:xfrm>
            <a:off x="2930747" y="409368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1" name="Oval 2600">
            <a:extLst>
              <a:ext uri="{FF2B5EF4-FFF2-40B4-BE49-F238E27FC236}">
                <a16:creationId xmlns:a16="http://schemas.microsoft.com/office/drawing/2014/main" id="{FE2B5382-0993-0772-0ACC-F4C273834A9E}"/>
              </a:ext>
            </a:extLst>
          </p:cNvPr>
          <p:cNvSpPr/>
          <p:nvPr/>
        </p:nvSpPr>
        <p:spPr>
          <a:xfrm>
            <a:off x="2867110" y="43002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2" name="Oval 2601">
            <a:extLst>
              <a:ext uri="{FF2B5EF4-FFF2-40B4-BE49-F238E27FC236}">
                <a16:creationId xmlns:a16="http://schemas.microsoft.com/office/drawing/2014/main" id="{0912EE74-CFF9-8013-36D3-35E4C815FD38}"/>
              </a:ext>
            </a:extLst>
          </p:cNvPr>
          <p:cNvSpPr/>
          <p:nvPr/>
        </p:nvSpPr>
        <p:spPr>
          <a:xfrm>
            <a:off x="3186489" y="42687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3" name="Oval 2602">
            <a:extLst>
              <a:ext uri="{FF2B5EF4-FFF2-40B4-BE49-F238E27FC236}">
                <a16:creationId xmlns:a16="http://schemas.microsoft.com/office/drawing/2014/main" id="{C8162CD4-FA89-D771-9ED3-0CE18D6821B3}"/>
              </a:ext>
            </a:extLst>
          </p:cNvPr>
          <p:cNvSpPr/>
          <p:nvPr/>
        </p:nvSpPr>
        <p:spPr>
          <a:xfrm>
            <a:off x="3227817" y="391703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4" name="Oval 2603">
            <a:extLst>
              <a:ext uri="{FF2B5EF4-FFF2-40B4-BE49-F238E27FC236}">
                <a16:creationId xmlns:a16="http://schemas.microsoft.com/office/drawing/2014/main" id="{89F31401-C2F3-5221-1F89-4A6F00082D2A}"/>
              </a:ext>
            </a:extLst>
          </p:cNvPr>
          <p:cNvSpPr/>
          <p:nvPr/>
        </p:nvSpPr>
        <p:spPr>
          <a:xfrm>
            <a:off x="3327249" y="396353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5" name="Oval 2604">
            <a:extLst>
              <a:ext uri="{FF2B5EF4-FFF2-40B4-BE49-F238E27FC236}">
                <a16:creationId xmlns:a16="http://schemas.microsoft.com/office/drawing/2014/main" id="{95E0653B-36F5-9CD0-CB89-C31E5034595B}"/>
              </a:ext>
            </a:extLst>
          </p:cNvPr>
          <p:cNvSpPr/>
          <p:nvPr/>
        </p:nvSpPr>
        <p:spPr>
          <a:xfrm>
            <a:off x="3289521" y="44203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6" name="Oval 2605">
            <a:extLst>
              <a:ext uri="{FF2B5EF4-FFF2-40B4-BE49-F238E27FC236}">
                <a16:creationId xmlns:a16="http://schemas.microsoft.com/office/drawing/2014/main" id="{DEFB3840-6CFE-75F8-D781-C949482805A7}"/>
              </a:ext>
            </a:extLst>
          </p:cNvPr>
          <p:cNvSpPr/>
          <p:nvPr/>
        </p:nvSpPr>
        <p:spPr>
          <a:xfrm>
            <a:off x="3518441" y="40700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7" name="Oval 2606">
            <a:extLst>
              <a:ext uri="{FF2B5EF4-FFF2-40B4-BE49-F238E27FC236}">
                <a16:creationId xmlns:a16="http://schemas.microsoft.com/office/drawing/2014/main" id="{A17E2909-C03D-4302-A09B-6D24C8D3D62C}"/>
              </a:ext>
            </a:extLst>
          </p:cNvPr>
          <p:cNvSpPr/>
          <p:nvPr/>
        </p:nvSpPr>
        <p:spPr>
          <a:xfrm>
            <a:off x="3443642" y="39884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8" name="Oval 2607">
            <a:extLst>
              <a:ext uri="{FF2B5EF4-FFF2-40B4-BE49-F238E27FC236}">
                <a16:creationId xmlns:a16="http://schemas.microsoft.com/office/drawing/2014/main" id="{3897D89E-A78A-DF4C-E507-8301FC3FB924}"/>
              </a:ext>
            </a:extLst>
          </p:cNvPr>
          <p:cNvSpPr/>
          <p:nvPr/>
        </p:nvSpPr>
        <p:spPr>
          <a:xfrm>
            <a:off x="3482252" y="421927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9" name="Oval 2608">
            <a:extLst>
              <a:ext uri="{FF2B5EF4-FFF2-40B4-BE49-F238E27FC236}">
                <a16:creationId xmlns:a16="http://schemas.microsoft.com/office/drawing/2014/main" id="{172B9AC4-8EC5-6130-529C-EC60C69A61DC}"/>
              </a:ext>
            </a:extLst>
          </p:cNvPr>
          <p:cNvSpPr/>
          <p:nvPr/>
        </p:nvSpPr>
        <p:spPr>
          <a:xfrm>
            <a:off x="3327249" y="42425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0" name="Oval 2609">
            <a:extLst>
              <a:ext uri="{FF2B5EF4-FFF2-40B4-BE49-F238E27FC236}">
                <a16:creationId xmlns:a16="http://schemas.microsoft.com/office/drawing/2014/main" id="{4CC1322F-4941-FACA-2B64-E89EF0F920F5}"/>
              </a:ext>
            </a:extLst>
          </p:cNvPr>
          <p:cNvSpPr/>
          <p:nvPr/>
        </p:nvSpPr>
        <p:spPr>
          <a:xfrm>
            <a:off x="3390812" y="378075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1" name="Oval 2610">
            <a:extLst>
              <a:ext uri="{FF2B5EF4-FFF2-40B4-BE49-F238E27FC236}">
                <a16:creationId xmlns:a16="http://schemas.microsoft.com/office/drawing/2014/main" id="{194E6D78-DAA5-005C-C8AB-9E481EB3DA99}"/>
              </a:ext>
            </a:extLst>
          </p:cNvPr>
          <p:cNvSpPr/>
          <p:nvPr/>
        </p:nvSpPr>
        <p:spPr>
          <a:xfrm>
            <a:off x="3335241" y="38663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2" name="Oval 2611">
            <a:extLst>
              <a:ext uri="{FF2B5EF4-FFF2-40B4-BE49-F238E27FC236}">
                <a16:creationId xmlns:a16="http://schemas.microsoft.com/office/drawing/2014/main" id="{ADFB2ED5-CFD1-ADC5-58F8-66AAE8D3C692}"/>
              </a:ext>
            </a:extLst>
          </p:cNvPr>
          <p:cNvSpPr/>
          <p:nvPr/>
        </p:nvSpPr>
        <p:spPr>
          <a:xfrm>
            <a:off x="3021946" y="43990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3" name="Rectangle: Rounded Corners 2612">
            <a:extLst>
              <a:ext uri="{FF2B5EF4-FFF2-40B4-BE49-F238E27FC236}">
                <a16:creationId xmlns:a16="http://schemas.microsoft.com/office/drawing/2014/main" id="{534E5279-2304-77D9-22A2-D0139448732E}"/>
              </a:ext>
            </a:extLst>
          </p:cNvPr>
          <p:cNvSpPr/>
          <p:nvPr/>
        </p:nvSpPr>
        <p:spPr>
          <a:xfrm>
            <a:off x="3547146" y="4902124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4" name="Oval 2613">
            <a:extLst>
              <a:ext uri="{FF2B5EF4-FFF2-40B4-BE49-F238E27FC236}">
                <a16:creationId xmlns:a16="http://schemas.microsoft.com/office/drawing/2014/main" id="{009337DD-DC9F-71C3-2FD0-8451DB78BA07}"/>
              </a:ext>
            </a:extLst>
          </p:cNvPr>
          <p:cNvSpPr/>
          <p:nvPr/>
        </p:nvSpPr>
        <p:spPr>
          <a:xfrm>
            <a:off x="3169794" y="46555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5" name="Oval 2614">
            <a:extLst>
              <a:ext uri="{FF2B5EF4-FFF2-40B4-BE49-F238E27FC236}">
                <a16:creationId xmlns:a16="http://schemas.microsoft.com/office/drawing/2014/main" id="{1BA02191-02E6-2EB1-5B3F-6317269C103D}"/>
              </a:ext>
            </a:extLst>
          </p:cNvPr>
          <p:cNvSpPr/>
          <p:nvPr/>
        </p:nvSpPr>
        <p:spPr>
          <a:xfrm>
            <a:off x="3124074" y="48079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6" name="Oval 2615">
            <a:extLst>
              <a:ext uri="{FF2B5EF4-FFF2-40B4-BE49-F238E27FC236}">
                <a16:creationId xmlns:a16="http://schemas.microsoft.com/office/drawing/2014/main" id="{E01BBDBC-9273-279A-CE01-943359919888}"/>
              </a:ext>
            </a:extLst>
          </p:cNvPr>
          <p:cNvSpPr/>
          <p:nvPr/>
        </p:nvSpPr>
        <p:spPr>
          <a:xfrm>
            <a:off x="3449910" y="45315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7" name="Oval 2616">
            <a:extLst>
              <a:ext uri="{FF2B5EF4-FFF2-40B4-BE49-F238E27FC236}">
                <a16:creationId xmlns:a16="http://schemas.microsoft.com/office/drawing/2014/main" id="{F9D47EDA-BF53-2528-DEB3-424978D6A461}"/>
              </a:ext>
            </a:extLst>
          </p:cNvPr>
          <p:cNvSpPr/>
          <p:nvPr/>
        </p:nvSpPr>
        <p:spPr>
          <a:xfrm>
            <a:off x="3169794" y="49603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8" name="Oval 2617">
            <a:extLst>
              <a:ext uri="{FF2B5EF4-FFF2-40B4-BE49-F238E27FC236}">
                <a16:creationId xmlns:a16="http://schemas.microsoft.com/office/drawing/2014/main" id="{21EE2F31-834F-46BD-CE26-FE7B1C44B3AB}"/>
              </a:ext>
            </a:extLst>
          </p:cNvPr>
          <p:cNvSpPr/>
          <p:nvPr/>
        </p:nvSpPr>
        <p:spPr>
          <a:xfrm>
            <a:off x="3581274" y="45619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9" name="Oval 2618">
            <a:extLst>
              <a:ext uri="{FF2B5EF4-FFF2-40B4-BE49-F238E27FC236}">
                <a16:creationId xmlns:a16="http://schemas.microsoft.com/office/drawing/2014/main" id="{FD25453F-1088-23F3-8F16-9DDD3E04438D}"/>
              </a:ext>
            </a:extLst>
          </p:cNvPr>
          <p:cNvSpPr/>
          <p:nvPr/>
        </p:nvSpPr>
        <p:spPr>
          <a:xfrm>
            <a:off x="3416731" y="47231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0" name="Oval 2619">
            <a:extLst>
              <a:ext uri="{FF2B5EF4-FFF2-40B4-BE49-F238E27FC236}">
                <a16:creationId xmlns:a16="http://schemas.microsoft.com/office/drawing/2014/main" id="{BA00D053-25A0-8977-93E2-8464B70F4239}"/>
              </a:ext>
            </a:extLst>
          </p:cNvPr>
          <p:cNvSpPr/>
          <p:nvPr/>
        </p:nvSpPr>
        <p:spPr>
          <a:xfrm>
            <a:off x="3249940" y="47540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1" name="Oval 2620">
            <a:extLst>
              <a:ext uri="{FF2B5EF4-FFF2-40B4-BE49-F238E27FC236}">
                <a16:creationId xmlns:a16="http://schemas.microsoft.com/office/drawing/2014/main" id="{D0320B58-C6B3-7E0D-7F32-6FC31FFE1A30}"/>
              </a:ext>
            </a:extLst>
          </p:cNvPr>
          <p:cNvSpPr/>
          <p:nvPr/>
        </p:nvSpPr>
        <p:spPr>
          <a:xfrm>
            <a:off x="3279812" y="48800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2" name="Oval 2621">
            <a:extLst>
              <a:ext uri="{FF2B5EF4-FFF2-40B4-BE49-F238E27FC236}">
                <a16:creationId xmlns:a16="http://schemas.microsoft.com/office/drawing/2014/main" id="{DEC2B301-EB8C-F79A-5B41-29435118E399}"/>
              </a:ext>
            </a:extLst>
          </p:cNvPr>
          <p:cNvSpPr/>
          <p:nvPr/>
        </p:nvSpPr>
        <p:spPr>
          <a:xfrm>
            <a:off x="3216175" y="50865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3" name="Oval 2622">
            <a:extLst>
              <a:ext uri="{FF2B5EF4-FFF2-40B4-BE49-F238E27FC236}">
                <a16:creationId xmlns:a16="http://schemas.microsoft.com/office/drawing/2014/main" id="{209BF778-73D9-88AC-8D90-37CC49DDB820}"/>
              </a:ext>
            </a:extLst>
          </p:cNvPr>
          <p:cNvSpPr/>
          <p:nvPr/>
        </p:nvSpPr>
        <p:spPr>
          <a:xfrm>
            <a:off x="3535554" y="505513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4" name="Oval 2623">
            <a:extLst>
              <a:ext uri="{FF2B5EF4-FFF2-40B4-BE49-F238E27FC236}">
                <a16:creationId xmlns:a16="http://schemas.microsoft.com/office/drawing/2014/main" id="{3F64368F-9B43-FC4B-E340-C70E8D9B70D0}"/>
              </a:ext>
            </a:extLst>
          </p:cNvPr>
          <p:cNvSpPr/>
          <p:nvPr/>
        </p:nvSpPr>
        <p:spPr>
          <a:xfrm>
            <a:off x="3576882" y="470339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5" name="Oval 2624">
            <a:extLst>
              <a:ext uri="{FF2B5EF4-FFF2-40B4-BE49-F238E27FC236}">
                <a16:creationId xmlns:a16="http://schemas.microsoft.com/office/drawing/2014/main" id="{B676A733-2733-380A-2253-DC7CB59874B6}"/>
              </a:ext>
            </a:extLst>
          </p:cNvPr>
          <p:cNvSpPr/>
          <p:nvPr/>
        </p:nvSpPr>
        <p:spPr>
          <a:xfrm>
            <a:off x="3676314" y="47498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6" name="Oval 2625">
            <a:extLst>
              <a:ext uri="{FF2B5EF4-FFF2-40B4-BE49-F238E27FC236}">
                <a16:creationId xmlns:a16="http://schemas.microsoft.com/office/drawing/2014/main" id="{E04D8250-38CA-DFE5-5B71-13B1C48161D6}"/>
              </a:ext>
            </a:extLst>
          </p:cNvPr>
          <p:cNvSpPr/>
          <p:nvPr/>
        </p:nvSpPr>
        <p:spPr>
          <a:xfrm>
            <a:off x="3638586" y="52066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7" name="Oval 2626">
            <a:extLst>
              <a:ext uri="{FF2B5EF4-FFF2-40B4-BE49-F238E27FC236}">
                <a16:creationId xmlns:a16="http://schemas.microsoft.com/office/drawing/2014/main" id="{2ACCB7A6-92BC-1426-59B8-C6443DFA863E}"/>
              </a:ext>
            </a:extLst>
          </p:cNvPr>
          <p:cNvSpPr/>
          <p:nvPr/>
        </p:nvSpPr>
        <p:spPr>
          <a:xfrm>
            <a:off x="3867506" y="48564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8" name="Oval 2627">
            <a:extLst>
              <a:ext uri="{FF2B5EF4-FFF2-40B4-BE49-F238E27FC236}">
                <a16:creationId xmlns:a16="http://schemas.microsoft.com/office/drawing/2014/main" id="{75684CDC-09A8-0634-920F-904F5AE4E43E}"/>
              </a:ext>
            </a:extLst>
          </p:cNvPr>
          <p:cNvSpPr/>
          <p:nvPr/>
        </p:nvSpPr>
        <p:spPr>
          <a:xfrm>
            <a:off x="3792707" y="47748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9" name="Oval 2628">
            <a:extLst>
              <a:ext uri="{FF2B5EF4-FFF2-40B4-BE49-F238E27FC236}">
                <a16:creationId xmlns:a16="http://schemas.microsoft.com/office/drawing/2014/main" id="{D90949C1-C945-63C7-7F3D-017B5A55A5EE}"/>
              </a:ext>
            </a:extLst>
          </p:cNvPr>
          <p:cNvSpPr/>
          <p:nvPr/>
        </p:nvSpPr>
        <p:spPr>
          <a:xfrm>
            <a:off x="3831317" y="500563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0" name="Oval 2629">
            <a:extLst>
              <a:ext uri="{FF2B5EF4-FFF2-40B4-BE49-F238E27FC236}">
                <a16:creationId xmlns:a16="http://schemas.microsoft.com/office/drawing/2014/main" id="{E446DDDA-202E-EB35-A98B-756E83B50A7D}"/>
              </a:ext>
            </a:extLst>
          </p:cNvPr>
          <p:cNvSpPr/>
          <p:nvPr/>
        </p:nvSpPr>
        <p:spPr>
          <a:xfrm>
            <a:off x="3676314" y="50289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1" name="Oval 2630">
            <a:extLst>
              <a:ext uri="{FF2B5EF4-FFF2-40B4-BE49-F238E27FC236}">
                <a16:creationId xmlns:a16="http://schemas.microsoft.com/office/drawing/2014/main" id="{CE7B1CA8-49FC-EE54-C1D7-4A50B3CF4B27}"/>
              </a:ext>
            </a:extLst>
          </p:cNvPr>
          <p:cNvSpPr/>
          <p:nvPr/>
        </p:nvSpPr>
        <p:spPr>
          <a:xfrm>
            <a:off x="3739877" y="45671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2" name="Oval 2631">
            <a:extLst>
              <a:ext uri="{FF2B5EF4-FFF2-40B4-BE49-F238E27FC236}">
                <a16:creationId xmlns:a16="http://schemas.microsoft.com/office/drawing/2014/main" id="{23F0FEF3-8981-A44D-D8E1-601FBC910FC4}"/>
              </a:ext>
            </a:extLst>
          </p:cNvPr>
          <p:cNvSpPr/>
          <p:nvPr/>
        </p:nvSpPr>
        <p:spPr>
          <a:xfrm>
            <a:off x="3684306" y="465274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3" name="Oval 2632">
            <a:extLst>
              <a:ext uri="{FF2B5EF4-FFF2-40B4-BE49-F238E27FC236}">
                <a16:creationId xmlns:a16="http://schemas.microsoft.com/office/drawing/2014/main" id="{38680B7E-24D0-8A33-C3C2-6882DFE16CDC}"/>
              </a:ext>
            </a:extLst>
          </p:cNvPr>
          <p:cNvSpPr/>
          <p:nvPr/>
        </p:nvSpPr>
        <p:spPr>
          <a:xfrm>
            <a:off x="3371011" y="518543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4" name="Rectangle: Rounded Corners 2633">
            <a:extLst>
              <a:ext uri="{FF2B5EF4-FFF2-40B4-BE49-F238E27FC236}">
                <a16:creationId xmlns:a16="http://schemas.microsoft.com/office/drawing/2014/main" id="{C72BF2F4-324A-50DA-5D95-11B9C33009CB}"/>
              </a:ext>
            </a:extLst>
          </p:cNvPr>
          <p:cNvSpPr/>
          <p:nvPr/>
        </p:nvSpPr>
        <p:spPr>
          <a:xfrm>
            <a:off x="4501106" y="4535277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5" name="Oval 2634">
            <a:extLst>
              <a:ext uri="{FF2B5EF4-FFF2-40B4-BE49-F238E27FC236}">
                <a16:creationId xmlns:a16="http://schemas.microsoft.com/office/drawing/2014/main" id="{FBC1A90F-D503-4E46-1131-B29712618B89}"/>
              </a:ext>
            </a:extLst>
          </p:cNvPr>
          <p:cNvSpPr/>
          <p:nvPr/>
        </p:nvSpPr>
        <p:spPr>
          <a:xfrm>
            <a:off x="4123754" y="42887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6" name="Oval 2635">
            <a:extLst>
              <a:ext uri="{FF2B5EF4-FFF2-40B4-BE49-F238E27FC236}">
                <a16:creationId xmlns:a16="http://schemas.microsoft.com/office/drawing/2014/main" id="{2A8B9518-8E53-A280-B058-963310DB8DAE}"/>
              </a:ext>
            </a:extLst>
          </p:cNvPr>
          <p:cNvSpPr/>
          <p:nvPr/>
        </p:nvSpPr>
        <p:spPr>
          <a:xfrm>
            <a:off x="4078034" y="44411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7" name="Oval 2636">
            <a:extLst>
              <a:ext uri="{FF2B5EF4-FFF2-40B4-BE49-F238E27FC236}">
                <a16:creationId xmlns:a16="http://schemas.microsoft.com/office/drawing/2014/main" id="{8A2D783C-AA1C-BF71-0325-AD8D57168D01}"/>
              </a:ext>
            </a:extLst>
          </p:cNvPr>
          <p:cNvSpPr/>
          <p:nvPr/>
        </p:nvSpPr>
        <p:spPr>
          <a:xfrm>
            <a:off x="4403870" y="41646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8" name="Oval 2637">
            <a:extLst>
              <a:ext uri="{FF2B5EF4-FFF2-40B4-BE49-F238E27FC236}">
                <a16:creationId xmlns:a16="http://schemas.microsoft.com/office/drawing/2014/main" id="{AEDE886B-56E7-F083-7DDA-40AC956986E9}"/>
              </a:ext>
            </a:extLst>
          </p:cNvPr>
          <p:cNvSpPr/>
          <p:nvPr/>
        </p:nvSpPr>
        <p:spPr>
          <a:xfrm>
            <a:off x="4123754" y="45935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9" name="Oval 2638">
            <a:extLst>
              <a:ext uri="{FF2B5EF4-FFF2-40B4-BE49-F238E27FC236}">
                <a16:creationId xmlns:a16="http://schemas.microsoft.com/office/drawing/2014/main" id="{6A5CA871-68CD-C5F5-3E73-400A16E08F9A}"/>
              </a:ext>
            </a:extLst>
          </p:cNvPr>
          <p:cNvSpPr/>
          <p:nvPr/>
        </p:nvSpPr>
        <p:spPr>
          <a:xfrm>
            <a:off x="4535234" y="41950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0" name="Oval 2639">
            <a:extLst>
              <a:ext uri="{FF2B5EF4-FFF2-40B4-BE49-F238E27FC236}">
                <a16:creationId xmlns:a16="http://schemas.microsoft.com/office/drawing/2014/main" id="{C4FE05E2-5CEA-9324-EEF8-D71D5BB6174D}"/>
              </a:ext>
            </a:extLst>
          </p:cNvPr>
          <p:cNvSpPr/>
          <p:nvPr/>
        </p:nvSpPr>
        <p:spPr>
          <a:xfrm>
            <a:off x="4370691" y="435629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1" name="Oval 2640">
            <a:extLst>
              <a:ext uri="{FF2B5EF4-FFF2-40B4-BE49-F238E27FC236}">
                <a16:creationId xmlns:a16="http://schemas.microsoft.com/office/drawing/2014/main" id="{0B8FDB0E-35E4-D570-908B-F24F6F9C07F6}"/>
              </a:ext>
            </a:extLst>
          </p:cNvPr>
          <p:cNvSpPr/>
          <p:nvPr/>
        </p:nvSpPr>
        <p:spPr>
          <a:xfrm>
            <a:off x="4203900" y="43871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2" name="Oval 2641">
            <a:extLst>
              <a:ext uri="{FF2B5EF4-FFF2-40B4-BE49-F238E27FC236}">
                <a16:creationId xmlns:a16="http://schemas.microsoft.com/office/drawing/2014/main" id="{B2B689DF-4AE7-61B3-513C-066AFBEEA42B}"/>
              </a:ext>
            </a:extLst>
          </p:cNvPr>
          <p:cNvSpPr/>
          <p:nvPr/>
        </p:nvSpPr>
        <p:spPr>
          <a:xfrm>
            <a:off x="4233772" y="451320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3" name="Oval 2642">
            <a:extLst>
              <a:ext uri="{FF2B5EF4-FFF2-40B4-BE49-F238E27FC236}">
                <a16:creationId xmlns:a16="http://schemas.microsoft.com/office/drawing/2014/main" id="{6826BCA1-7DFD-4D03-9A2C-E4DCD7452C37}"/>
              </a:ext>
            </a:extLst>
          </p:cNvPr>
          <p:cNvSpPr/>
          <p:nvPr/>
        </p:nvSpPr>
        <p:spPr>
          <a:xfrm>
            <a:off x="4170135" y="47197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4" name="Oval 2643">
            <a:extLst>
              <a:ext uri="{FF2B5EF4-FFF2-40B4-BE49-F238E27FC236}">
                <a16:creationId xmlns:a16="http://schemas.microsoft.com/office/drawing/2014/main" id="{64E12A30-CCF8-0CBB-7E42-3F564A0D2202}"/>
              </a:ext>
            </a:extLst>
          </p:cNvPr>
          <p:cNvSpPr/>
          <p:nvPr/>
        </p:nvSpPr>
        <p:spPr>
          <a:xfrm>
            <a:off x="4489514" y="468828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5" name="Oval 2644">
            <a:extLst>
              <a:ext uri="{FF2B5EF4-FFF2-40B4-BE49-F238E27FC236}">
                <a16:creationId xmlns:a16="http://schemas.microsoft.com/office/drawing/2014/main" id="{07C11C5E-21AE-58B3-2C46-ECD4A477B83D}"/>
              </a:ext>
            </a:extLst>
          </p:cNvPr>
          <p:cNvSpPr/>
          <p:nvPr/>
        </p:nvSpPr>
        <p:spPr>
          <a:xfrm>
            <a:off x="4530842" y="433654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6" name="Oval 2645">
            <a:extLst>
              <a:ext uri="{FF2B5EF4-FFF2-40B4-BE49-F238E27FC236}">
                <a16:creationId xmlns:a16="http://schemas.microsoft.com/office/drawing/2014/main" id="{7808CE9C-6DCA-9BAE-871C-0886EE363398}"/>
              </a:ext>
            </a:extLst>
          </p:cNvPr>
          <p:cNvSpPr/>
          <p:nvPr/>
        </p:nvSpPr>
        <p:spPr>
          <a:xfrm>
            <a:off x="4630274" y="43830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7" name="Oval 2646">
            <a:extLst>
              <a:ext uri="{FF2B5EF4-FFF2-40B4-BE49-F238E27FC236}">
                <a16:creationId xmlns:a16="http://schemas.microsoft.com/office/drawing/2014/main" id="{70B74035-FC9F-A161-D621-DB40D9BAA773}"/>
              </a:ext>
            </a:extLst>
          </p:cNvPr>
          <p:cNvSpPr/>
          <p:nvPr/>
        </p:nvSpPr>
        <p:spPr>
          <a:xfrm>
            <a:off x="4592546" y="483983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8" name="Oval 2647">
            <a:extLst>
              <a:ext uri="{FF2B5EF4-FFF2-40B4-BE49-F238E27FC236}">
                <a16:creationId xmlns:a16="http://schemas.microsoft.com/office/drawing/2014/main" id="{51B3D958-1AD7-7326-24CE-74A3EC9679C8}"/>
              </a:ext>
            </a:extLst>
          </p:cNvPr>
          <p:cNvSpPr/>
          <p:nvPr/>
        </p:nvSpPr>
        <p:spPr>
          <a:xfrm>
            <a:off x="4821466" y="44895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9" name="Oval 2648">
            <a:extLst>
              <a:ext uri="{FF2B5EF4-FFF2-40B4-BE49-F238E27FC236}">
                <a16:creationId xmlns:a16="http://schemas.microsoft.com/office/drawing/2014/main" id="{D2A2C322-EF69-33A5-E7B9-D1E948032FF4}"/>
              </a:ext>
            </a:extLst>
          </p:cNvPr>
          <p:cNvSpPr/>
          <p:nvPr/>
        </p:nvSpPr>
        <p:spPr>
          <a:xfrm>
            <a:off x="4746667" y="44080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0" name="Oval 2649">
            <a:extLst>
              <a:ext uri="{FF2B5EF4-FFF2-40B4-BE49-F238E27FC236}">
                <a16:creationId xmlns:a16="http://schemas.microsoft.com/office/drawing/2014/main" id="{643AC72A-F86C-AE55-7A9C-34D8CE61A566}"/>
              </a:ext>
            </a:extLst>
          </p:cNvPr>
          <p:cNvSpPr/>
          <p:nvPr/>
        </p:nvSpPr>
        <p:spPr>
          <a:xfrm>
            <a:off x="4785277" y="46387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1" name="Oval 2650">
            <a:extLst>
              <a:ext uri="{FF2B5EF4-FFF2-40B4-BE49-F238E27FC236}">
                <a16:creationId xmlns:a16="http://schemas.microsoft.com/office/drawing/2014/main" id="{4A7F10FF-2D8C-B200-95E7-132A1A9E25F8}"/>
              </a:ext>
            </a:extLst>
          </p:cNvPr>
          <p:cNvSpPr/>
          <p:nvPr/>
        </p:nvSpPr>
        <p:spPr>
          <a:xfrm>
            <a:off x="4630274" y="466209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2" name="Oval 2651">
            <a:extLst>
              <a:ext uri="{FF2B5EF4-FFF2-40B4-BE49-F238E27FC236}">
                <a16:creationId xmlns:a16="http://schemas.microsoft.com/office/drawing/2014/main" id="{4691CFC5-A6C0-8A7B-EE29-58886D9BC6D9}"/>
              </a:ext>
            </a:extLst>
          </p:cNvPr>
          <p:cNvSpPr/>
          <p:nvPr/>
        </p:nvSpPr>
        <p:spPr>
          <a:xfrm>
            <a:off x="4693837" y="42002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3" name="Oval 2652">
            <a:extLst>
              <a:ext uri="{FF2B5EF4-FFF2-40B4-BE49-F238E27FC236}">
                <a16:creationId xmlns:a16="http://schemas.microsoft.com/office/drawing/2014/main" id="{EFE5C9E1-BF5C-EBFB-0A8B-BC3D4B2327A5}"/>
              </a:ext>
            </a:extLst>
          </p:cNvPr>
          <p:cNvSpPr/>
          <p:nvPr/>
        </p:nvSpPr>
        <p:spPr>
          <a:xfrm>
            <a:off x="4638266" y="42859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4" name="Oval 2653">
            <a:extLst>
              <a:ext uri="{FF2B5EF4-FFF2-40B4-BE49-F238E27FC236}">
                <a16:creationId xmlns:a16="http://schemas.microsoft.com/office/drawing/2014/main" id="{8B715FB0-0F15-3DBA-F37C-BF050CE2DBDF}"/>
              </a:ext>
            </a:extLst>
          </p:cNvPr>
          <p:cNvSpPr/>
          <p:nvPr/>
        </p:nvSpPr>
        <p:spPr>
          <a:xfrm>
            <a:off x="4324971" y="481858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5" name="Rectangle: Rounded Corners 2654">
            <a:extLst>
              <a:ext uri="{FF2B5EF4-FFF2-40B4-BE49-F238E27FC236}">
                <a16:creationId xmlns:a16="http://schemas.microsoft.com/office/drawing/2014/main" id="{B93C1A9F-0AB0-B3F3-4A40-113E47309EE2}"/>
              </a:ext>
            </a:extLst>
          </p:cNvPr>
          <p:cNvSpPr/>
          <p:nvPr/>
        </p:nvSpPr>
        <p:spPr>
          <a:xfrm>
            <a:off x="2570984" y="5480910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56" name="Oval 2655">
            <a:extLst>
              <a:ext uri="{FF2B5EF4-FFF2-40B4-BE49-F238E27FC236}">
                <a16:creationId xmlns:a16="http://schemas.microsoft.com/office/drawing/2014/main" id="{E1C46C40-AFAB-3560-8D72-0E61C41C7D7B}"/>
              </a:ext>
            </a:extLst>
          </p:cNvPr>
          <p:cNvSpPr/>
          <p:nvPr/>
        </p:nvSpPr>
        <p:spPr>
          <a:xfrm>
            <a:off x="2193632" y="53064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7" name="Oval 2656">
            <a:extLst>
              <a:ext uri="{FF2B5EF4-FFF2-40B4-BE49-F238E27FC236}">
                <a16:creationId xmlns:a16="http://schemas.microsoft.com/office/drawing/2014/main" id="{BB2426EA-C99B-B950-F639-49CC508B62B3}"/>
              </a:ext>
            </a:extLst>
          </p:cNvPr>
          <p:cNvSpPr/>
          <p:nvPr/>
        </p:nvSpPr>
        <p:spPr>
          <a:xfrm>
            <a:off x="2147912" y="54588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8" name="Oval 2657">
            <a:extLst>
              <a:ext uri="{FF2B5EF4-FFF2-40B4-BE49-F238E27FC236}">
                <a16:creationId xmlns:a16="http://schemas.microsoft.com/office/drawing/2014/main" id="{7901DCF8-B838-22C3-6B78-7AB249BD7135}"/>
              </a:ext>
            </a:extLst>
          </p:cNvPr>
          <p:cNvSpPr/>
          <p:nvPr/>
        </p:nvSpPr>
        <p:spPr>
          <a:xfrm>
            <a:off x="2428028" y="51662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9" name="Oval 2658">
            <a:extLst>
              <a:ext uri="{FF2B5EF4-FFF2-40B4-BE49-F238E27FC236}">
                <a16:creationId xmlns:a16="http://schemas.microsoft.com/office/drawing/2014/main" id="{623BE7A5-6C88-F72C-3385-582E958CBD50}"/>
              </a:ext>
            </a:extLst>
          </p:cNvPr>
          <p:cNvSpPr/>
          <p:nvPr/>
        </p:nvSpPr>
        <p:spPr>
          <a:xfrm>
            <a:off x="2193632" y="55391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0" name="Oval 2659">
            <a:extLst>
              <a:ext uri="{FF2B5EF4-FFF2-40B4-BE49-F238E27FC236}">
                <a16:creationId xmlns:a16="http://schemas.microsoft.com/office/drawing/2014/main" id="{10FC4E78-F7B9-0619-E5E1-5F4476B4A296}"/>
              </a:ext>
            </a:extLst>
          </p:cNvPr>
          <p:cNvSpPr/>
          <p:nvPr/>
        </p:nvSpPr>
        <p:spPr>
          <a:xfrm>
            <a:off x="2605112" y="514068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1" name="Oval 2660">
            <a:extLst>
              <a:ext uri="{FF2B5EF4-FFF2-40B4-BE49-F238E27FC236}">
                <a16:creationId xmlns:a16="http://schemas.microsoft.com/office/drawing/2014/main" id="{9E831E75-5253-01E6-03B4-259BC9FC4AC2}"/>
              </a:ext>
            </a:extLst>
          </p:cNvPr>
          <p:cNvSpPr/>
          <p:nvPr/>
        </p:nvSpPr>
        <p:spPr>
          <a:xfrm>
            <a:off x="2400993" y="529811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" name="Oval 2661">
            <a:extLst>
              <a:ext uri="{FF2B5EF4-FFF2-40B4-BE49-F238E27FC236}">
                <a16:creationId xmlns:a16="http://schemas.microsoft.com/office/drawing/2014/main" id="{E9ABCEB6-D153-1A6D-6013-A50F92BD07B3}"/>
              </a:ext>
            </a:extLst>
          </p:cNvPr>
          <p:cNvSpPr/>
          <p:nvPr/>
        </p:nvSpPr>
        <p:spPr>
          <a:xfrm>
            <a:off x="2273778" y="53328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" name="Oval 2662">
            <a:extLst>
              <a:ext uri="{FF2B5EF4-FFF2-40B4-BE49-F238E27FC236}">
                <a16:creationId xmlns:a16="http://schemas.microsoft.com/office/drawing/2014/main" id="{B3F6D202-D819-E983-6BD5-20509130B72C}"/>
              </a:ext>
            </a:extLst>
          </p:cNvPr>
          <p:cNvSpPr/>
          <p:nvPr/>
        </p:nvSpPr>
        <p:spPr>
          <a:xfrm>
            <a:off x="2303650" y="545883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" name="Oval 2663">
            <a:extLst>
              <a:ext uri="{FF2B5EF4-FFF2-40B4-BE49-F238E27FC236}">
                <a16:creationId xmlns:a16="http://schemas.microsoft.com/office/drawing/2014/main" id="{70A86303-CD95-546F-7BCF-17C7676370DA}"/>
              </a:ext>
            </a:extLst>
          </p:cNvPr>
          <p:cNvSpPr/>
          <p:nvPr/>
        </p:nvSpPr>
        <p:spPr>
          <a:xfrm>
            <a:off x="2240013" y="56653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5" name="Oval 2664">
            <a:extLst>
              <a:ext uri="{FF2B5EF4-FFF2-40B4-BE49-F238E27FC236}">
                <a16:creationId xmlns:a16="http://schemas.microsoft.com/office/drawing/2014/main" id="{96EE5F0E-D8E0-BC8A-1B0C-918A19752525}"/>
              </a:ext>
            </a:extLst>
          </p:cNvPr>
          <p:cNvSpPr/>
          <p:nvPr/>
        </p:nvSpPr>
        <p:spPr>
          <a:xfrm>
            <a:off x="2559392" y="56339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6" name="Oval 2665">
            <a:extLst>
              <a:ext uri="{FF2B5EF4-FFF2-40B4-BE49-F238E27FC236}">
                <a16:creationId xmlns:a16="http://schemas.microsoft.com/office/drawing/2014/main" id="{AE8B2EDA-EC2E-1CF9-FFCB-E7AB3CA720E7}"/>
              </a:ext>
            </a:extLst>
          </p:cNvPr>
          <p:cNvSpPr/>
          <p:nvPr/>
        </p:nvSpPr>
        <p:spPr>
          <a:xfrm>
            <a:off x="2600720" y="52821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" name="Oval 2666">
            <a:extLst>
              <a:ext uri="{FF2B5EF4-FFF2-40B4-BE49-F238E27FC236}">
                <a16:creationId xmlns:a16="http://schemas.microsoft.com/office/drawing/2014/main" id="{4AECB640-3357-E49D-6C2C-FC900D47B441}"/>
              </a:ext>
            </a:extLst>
          </p:cNvPr>
          <p:cNvSpPr/>
          <p:nvPr/>
        </p:nvSpPr>
        <p:spPr>
          <a:xfrm>
            <a:off x="2700152" y="53125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8" name="Oval 2667">
            <a:extLst>
              <a:ext uri="{FF2B5EF4-FFF2-40B4-BE49-F238E27FC236}">
                <a16:creationId xmlns:a16="http://schemas.microsoft.com/office/drawing/2014/main" id="{40ECC9B9-815C-D962-0B98-802180D9EA45}"/>
              </a:ext>
            </a:extLst>
          </p:cNvPr>
          <p:cNvSpPr/>
          <p:nvPr/>
        </p:nvSpPr>
        <p:spPr>
          <a:xfrm>
            <a:off x="2662424" y="57854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9" name="Oval 2668">
            <a:extLst>
              <a:ext uri="{FF2B5EF4-FFF2-40B4-BE49-F238E27FC236}">
                <a16:creationId xmlns:a16="http://schemas.microsoft.com/office/drawing/2014/main" id="{DBC519E2-16FB-658B-CCA6-A959E8D1A12E}"/>
              </a:ext>
            </a:extLst>
          </p:cNvPr>
          <p:cNvSpPr/>
          <p:nvPr/>
        </p:nvSpPr>
        <p:spPr>
          <a:xfrm>
            <a:off x="2891344" y="54351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0" name="Oval 2669">
            <a:extLst>
              <a:ext uri="{FF2B5EF4-FFF2-40B4-BE49-F238E27FC236}">
                <a16:creationId xmlns:a16="http://schemas.microsoft.com/office/drawing/2014/main" id="{2E554B29-1943-F7F8-7992-C2F688309286}"/>
              </a:ext>
            </a:extLst>
          </p:cNvPr>
          <p:cNvSpPr/>
          <p:nvPr/>
        </p:nvSpPr>
        <p:spPr>
          <a:xfrm>
            <a:off x="2816545" y="53536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1" name="Oval 2670">
            <a:extLst>
              <a:ext uri="{FF2B5EF4-FFF2-40B4-BE49-F238E27FC236}">
                <a16:creationId xmlns:a16="http://schemas.microsoft.com/office/drawing/2014/main" id="{7E483B4F-0F42-B9D5-A8DF-E590466F7F91}"/>
              </a:ext>
            </a:extLst>
          </p:cNvPr>
          <p:cNvSpPr/>
          <p:nvPr/>
        </p:nvSpPr>
        <p:spPr>
          <a:xfrm>
            <a:off x="2855155" y="558442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2" name="Oval 2671">
            <a:extLst>
              <a:ext uri="{FF2B5EF4-FFF2-40B4-BE49-F238E27FC236}">
                <a16:creationId xmlns:a16="http://schemas.microsoft.com/office/drawing/2014/main" id="{E1CBAB19-F670-12F3-26CA-617BF932BDC7}"/>
              </a:ext>
            </a:extLst>
          </p:cNvPr>
          <p:cNvSpPr/>
          <p:nvPr/>
        </p:nvSpPr>
        <p:spPr>
          <a:xfrm>
            <a:off x="2700152" y="56077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3" name="Oval 2672">
            <a:extLst>
              <a:ext uri="{FF2B5EF4-FFF2-40B4-BE49-F238E27FC236}">
                <a16:creationId xmlns:a16="http://schemas.microsoft.com/office/drawing/2014/main" id="{C3C1DCDC-874D-E0CB-CBDB-76D95F3C080F}"/>
              </a:ext>
            </a:extLst>
          </p:cNvPr>
          <p:cNvSpPr/>
          <p:nvPr/>
        </p:nvSpPr>
        <p:spPr>
          <a:xfrm>
            <a:off x="2763715" y="51459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4" name="Oval 2673">
            <a:extLst>
              <a:ext uri="{FF2B5EF4-FFF2-40B4-BE49-F238E27FC236}">
                <a16:creationId xmlns:a16="http://schemas.microsoft.com/office/drawing/2014/main" id="{EE276B84-4EE2-A4DB-F99B-755EAB88FC9F}"/>
              </a:ext>
            </a:extLst>
          </p:cNvPr>
          <p:cNvSpPr/>
          <p:nvPr/>
        </p:nvSpPr>
        <p:spPr>
          <a:xfrm>
            <a:off x="2885027" y="52268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5" name="Oval 2674">
            <a:extLst>
              <a:ext uri="{FF2B5EF4-FFF2-40B4-BE49-F238E27FC236}">
                <a16:creationId xmlns:a16="http://schemas.microsoft.com/office/drawing/2014/main" id="{39BE1372-CA2D-BFA9-8045-E0F14FA28B1E}"/>
              </a:ext>
            </a:extLst>
          </p:cNvPr>
          <p:cNvSpPr/>
          <p:nvPr/>
        </p:nvSpPr>
        <p:spPr>
          <a:xfrm>
            <a:off x="2394849" y="57642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6" name="Rectangle: Rounded Corners 2675">
            <a:extLst>
              <a:ext uri="{FF2B5EF4-FFF2-40B4-BE49-F238E27FC236}">
                <a16:creationId xmlns:a16="http://schemas.microsoft.com/office/drawing/2014/main" id="{1E1C8A48-9D2A-6F65-4DD4-9CD91A547C96}"/>
              </a:ext>
            </a:extLst>
          </p:cNvPr>
          <p:cNvSpPr/>
          <p:nvPr/>
        </p:nvSpPr>
        <p:spPr>
          <a:xfrm>
            <a:off x="4384246" y="5438972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77" name="Oval 2676">
            <a:extLst>
              <a:ext uri="{FF2B5EF4-FFF2-40B4-BE49-F238E27FC236}">
                <a16:creationId xmlns:a16="http://schemas.microsoft.com/office/drawing/2014/main" id="{26C3B54D-3894-54C8-43E5-B91B5CE0E5D0}"/>
              </a:ext>
            </a:extLst>
          </p:cNvPr>
          <p:cNvSpPr/>
          <p:nvPr/>
        </p:nvSpPr>
        <p:spPr>
          <a:xfrm>
            <a:off x="4006894" y="51924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8" name="Oval 2677">
            <a:extLst>
              <a:ext uri="{FF2B5EF4-FFF2-40B4-BE49-F238E27FC236}">
                <a16:creationId xmlns:a16="http://schemas.microsoft.com/office/drawing/2014/main" id="{09117542-300D-B3BE-0AAF-FBE78E063054}"/>
              </a:ext>
            </a:extLst>
          </p:cNvPr>
          <p:cNvSpPr/>
          <p:nvPr/>
        </p:nvSpPr>
        <p:spPr>
          <a:xfrm>
            <a:off x="3961174" y="53448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9" name="Oval 2678">
            <a:extLst>
              <a:ext uri="{FF2B5EF4-FFF2-40B4-BE49-F238E27FC236}">
                <a16:creationId xmlns:a16="http://schemas.microsoft.com/office/drawing/2014/main" id="{77EC2717-5DE9-FB3E-1CFB-B35E1474F465}"/>
              </a:ext>
            </a:extLst>
          </p:cNvPr>
          <p:cNvSpPr/>
          <p:nvPr/>
        </p:nvSpPr>
        <p:spPr>
          <a:xfrm>
            <a:off x="4287010" y="50683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0" name="Oval 2679">
            <a:extLst>
              <a:ext uri="{FF2B5EF4-FFF2-40B4-BE49-F238E27FC236}">
                <a16:creationId xmlns:a16="http://schemas.microsoft.com/office/drawing/2014/main" id="{555C8FC3-858C-AC72-7B30-C7D43B910790}"/>
              </a:ext>
            </a:extLst>
          </p:cNvPr>
          <p:cNvSpPr/>
          <p:nvPr/>
        </p:nvSpPr>
        <p:spPr>
          <a:xfrm>
            <a:off x="4006894" y="54972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1" name="Oval 2680">
            <a:extLst>
              <a:ext uri="{FF2B5EF4-FFF2-40B4-BE49-F238E27FC236}">
                <a16:creationId xmlns:a16="http://schemas.microsoft.com/office/drawing/2014/main" id="{A51CC21F-0BC0-3AEE-DCC8-0EE8DFAAA6B3}"/>
              </a:ext>
            </a:extLst>
          </p:cNvPr>
          <p:cNvSpPr/>
          <p:nvPr/>
        </p:nvSpPr>
        <p:spPr>
          <a:xfrm>
            <a:off x="4418374" y="509874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2" name="Oval 2681">
            <a:extLst>
              <a:ext uri="{FF2B5EF4-FFF2-40B4-BE49-F238E27FC236}">
                <a16:creationId xmlns:a16="http://schemas.microsoft.com/office/drawing/2014/main" id="{E32A93CA-4BCA-E506-A17C-4B0A1814582E}"/>
              </a:ext>
            </a:extLst>
          </p:cNvPr>
          <p:cNvSpPr/>
          <p:nvPr/>
        </p:nvSpPr>
        <p:spPr>
          <a:xfrm>
            <a:off x="4253831" y="525998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3" name="Oval 2682">
            <a:extLst>
              <a:ext uri="{FF2B5EF4-FFF2-40B4-BE49-F238E27FC236}">
                <a16:creationId xmlns:a16="http://schemas.microsoft.com/office/drawing/2014/main" id="{6505B347-875C-C62D-5B12-6FFCABD50B53}"/>
              </a:ext>
            </a:extLst>
          </p:cNvPr>
          <p:cNvSpPr/>
          <p:nvPr/>
        </p:nvSpPr>
        <p:spPr>
          <a:xfrm>
            <a:off x="4087040" y="52908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4" name="Oval 2683">
            <a:extLst>
              <a:ext uri="{FF2B5EF4-FFF2-40B4-BE49-F238E27FC236}">
                <a16:creationId xmlns:a16="http://schemas.microsoft.com/office/drawing/2014/main" id="{C34DBC23-DDAB-8C3B-9C87-9C280666AE2F}"/>
              </a:ext>
            </a:extLst>
          </p:cNvPr>
          <p:cNvSpPr/>
          <p:nvPr/>
        </p:nvSpPr>
        <p:spPr>
          <a:xfrm>
            <a:off x="4116912" y="54168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5" name="Oval 2684">
            <a:extLst>
              <a:ext uri="{FF2B5EF4-FFF2-40B4-BE49-F238E27FC236}">
                <a16:creationId xmlns:a16="http://schemas.microsoft.com/office/drawing/2014/main" id="{1EC0D624-2277-E8BE-DFD3-75A7D30335BC}"/>
              </a:ext>
            </a:extLst>
          </p:cNvPr>
          <p:cNvSpPr/>
          <p:nvPr/>
        </p:nvSpPr>
        <p:spPr>
          <a:xfrm>
            <a:off x="4053275" y="562341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6" name="Oval 2685">
            <a:extLst>
              <a:ext uri="{FF2B5EF4-FFF2-40B4-BE49-F238E27FC236}">
                <a16:creationId xmlns:a16="http://schemas.microsoft.com/office/drawing/2014/main" id="{D701B500-61C0-FCA0-C236-DB702CE05AF3}"/>
              </a:ext>
            </a:extLst>
          </p:cNvPr>
          <p:cNvSpPr/>
          <p:nvPr/>
        </p:nvSpPr>
        <p:spPr>
          <a:xfrm>
            <a:off x="4372654" y="559198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7" name="Oval 2686">
            <a:extLst>
              <a:ext uri="{FF2B5EF4-FFF2-40B4-BE49-F238E27FC236}">
                <a16:creationId xmlns:a16="http://schemas.microsoft.com/office/drawing/2014/main" id="{C004191A-6EC4-14CB-B422-EF20DFFBEA20}"/>
              </a:ext>
            </a:extLst>
          </p:cNvPr>
          <p:cNvSpPr/>
          <p:nvPr/>
        </p:nvSpPr>
        <p:spPr>
          <a:xfrm>
            <a:off x="4413982" y="524024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8" name="Oval 2687">
            <a:extLst>
              <a:ext uri="{FF2B5EF4-FFF2-40B4-BE49-F238E27FC236}">
                <a16:creationId xmlns:a16="http://schemas.microsoft.com/office/drawing/2014/main" id="{DD0F1529-167D-7CB6-2B31-5B62FBDBCFF9}"/>
              </a:ext>
            </a:extLst>
          </p:cNvPr>
          <p:cNvSpPr/>
          <p:nvPr/>
        </p:nvSpPr>
        <p:spPr>
          <a:xfrm>
            <a:off x="4513414" y="52867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9" name="Oval 2688">
            <a:extLst>
              <a:ext uri="{FF2B5EF4-FFF2-40B4-BE49-F238E27FC236}">
                <a16:creationId xmlns:a16="http://schemas.microsoft.com/office/drawing/2014/main" id="{DB448B96-5384-5EFB-D999-8921BABCC4DE}"/>
              </a:ext>
            </a:extLst>
          </p:cNvPr>
          <p:cNvSpPr/>
          <p:nvPr/>
        </p:nvSpPr>
        <p:spPr>
          <a:xfrm>
            <a:off x="4475686" y="574352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0" name="Oval 2689">
            <a:extLst>
              <a:ext uri="{FF2B5EF4-FFF2-40B4-BE49-F238E27FC236}">
                <a16:creationId xmlns:a16="http://schemas.microsoft.com/office/drawing/2014/main" id="{2869FE25-50EA-48EC-37C9-23E791DF00E3}"/>
              </a:ext>
            </a:extLst>
          </p:cNvPr>
          <p:cNvSpPr/>
          <p:nvPr/>
        </p:nvSpPr>
        <p:spPr>
          <a:xfrm>
            <a:off x="4704606" y="53932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1" name="Oval 2690">
            <a:extLst>
              <a:ext uri="{FF2B5EF4-FFF2-40B4-BE49-F238E27FC236}">
                <a16:creationId xmlns:a16="http://schemas.microsoft.com/office/drawing/2014/main" id="{CE0A1B07-8053-2DF2-0EE2-F42EF0495B8C}"/>
              </a:ext>
            </a:extLst>
          </p:cNvPr>
          <p:cNvSpPr/>
          <p:nvPr/>
        </p:nvSpPr>
        <p:spPr>
          <a:xfrm>
            <a:off x="4629807" y="531170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2" name="Oval 2691">
            <a:extLst>
              <a:ext uri="{FF2B5EF4-FFF2-40B4-BE49-F238E27FC236}">
                <a16:creationId xmlns:a16="http://schemas.microsoft.com/office/drawing/2014/main" id="{50AB3BF1-9948-4152-7709-A7FF330BFDF8}"/>
              </a:ext>
            </a:extLst>
          </p:cNvPr>
          <p:cNvSpPr/>
          <p:nvPr/>
        </p:nvSpPr>
        <p:spPr>
          <a:xfrm>
            <a:off x="4668417" y="554248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3" name="Oval 2692">
            <a:extLst>
              <a:ext uri="{FF2B5EF4-FFF2-40B4-BE49-F238E27FC236}">
                <a16:creationId xmlns:a16="http://schemas.microsoft.com/office/drawing/2014/main" id="{6AEDE5E5-5842-A1C2-A2CF-36726BA02C58}"/>
              </a:ext>
            </a:extLst>
          </p:cNvPr>
          <p:cNvSpPr/>
          <p:nvPr/>
        </p:nvSpPr>
        <p:spPr>
          <a:xfrm>
            <a:off x="4513414" y="556579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4" name="Oval 2693">
            <a:extLst>
              <a:ext uri="{FF2B5EF4-FFF2-40B4-BE49-F238E27FC236}">
                <a16:creationId xmlns:a16="http://schemas.microsoft.com/office/drawing/2014/main" id="{262D79A1-8833-C8AD-BB14-D5933B2215BB}"/>
              </a:ext>
            </a:extLst>
          </p:cNvPr>
          <p:cNvSpPr/>
          <p:nvPr/>
        </p:nvSpPr>
        <p:spPr>
          <a:xfrm>
            <a:off x="4576977" y="51039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5" name="Oval 2694">
            <a:extLst>
              <a:ext uri="{FF2B5EF4-FFF2-40B4-BE49-F238E27FC236}">
                <a16:creationId xmlns:a16="http://schemas.microsoft.com/office/drawing/2014/main" id="{6C25A0A4-126D-62F3-29AA-CD3691DC522B}"/>
              </a:ext>
            </a:extLst>
          </p:cNvPr>
          <p:cNvSpPr/>
          <p:nvPr/>
        </p:nvSpPr>
        <p:spPr>
          <a:xfrm>
            <a:off x="4521406" y="51895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6" name="Oval 2695">
            <a:extLst>
              <a:ext uri="{FF2B5EF4-FFF2-40B4-BE49-F238E27FC236}">
                <a16:creationId xmlns:a16="http://schemas.microsoft.com/office/drawing/2014/main" id="{9C5F2416-CAC3-294A-4622-EF2AFBA47B9A}"/>
              </a:ext>
            </a:extLst>
          </p:cNvPr>
          <p:cNvSpPr/>
          <p:nvPr/>
        </p:nvSpPr>
        <p:spPr>
          <a:xfrm>
            <a:off x="4208111" y="572228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7" name="Rectangle: Rounded Corners 2696">
            <a:extLst>
              <a:ext uri="{FF2B5EF4-FFF2-40B4-BE49-F238E27FC236}">
                <a16:creationId xmlns:a16="http://schemas.microsoft.com/office/drawing/2014/main" id="{5EE7D660-AFA6-2387-F3DF-9DB8B69A5A57}"/>
              </a:ext>
            </a:extLst>
          </p:cNvPr>
          <p:cNvSpPr/>
          <p:nvPr/>
        </p:nvSpPr>
        <p:spPr>
          <a:xfrm>
            <a:off x="1397919" y="5195692"/>
            <a:ext cx="91440" cy="91440"/>
          </a:xfrm>
          <a:prstGeom prst="roundRect">
            <a:avLst/>
          </a:prstGeom>
          <a:solidFill>
            <a:schemeClr val="accent3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98" name="Oval 2697">
            <a:extLst>
              <a:ext uri="{FF2B5EF4-FFF2-40B4-BE49-F238E27FC236}">
                <a16:creationId xmlns:a16="http://schemas.microsoft.com/office/drawing/2014/main" id="{27E02757-C5C1-BD1A-1044-06CB5EDB58EC}"/>
              </a:ext>
            </a:extLst>
          </p:cNvPr>
          <p:cNvSpPr/>
          <p:nvPr/>
        </p:nvSpPr>
        <p:spPr>
          <a:xfrm>
            <a:off x="1020773" y="495562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9" name="Oval 2698">
            <a:extLst>
              <a:ext uri="{FF2B5EF4-FFF2-40B4-BE49-F238E27FC236}">
                <a16:creationId xmlns:a16="http://schemas.microsoft.com/office/drawing/2014/main" id="{746D6500-A81F-06B1-82FE-C21268FEF91D}"/>
              </a:ext>
            </a:extLst>
          </p:cNvPr>
          <p:cNvSpPr/>
          <p:nvPr/>
        </p:nvSpPr>
        <p:spPr>
          <a:xfrm>
            <a:off x="975053" y="510802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0" name="Oval 2699">
            <a:extLst>
              <a:ext uri="{FF2B5EF4-FFF2-40B4-BE49-F238E27FC236}">
                <a16:creationId xmlns:a16="http://schemas.microsoft.com/office/drawing/2014/main" id="{6C0E616E-FD46-4A97-5302-A2042CE09C76}"/>
              </a:ext>
            </a:extLst>
          </p:cNvPr>
          <p:cNvSpPr/>
          <p:nvPr/>
        </p:nvSpPr>
        <p:spPr>
          <a:xfrm>
            <a:off x="1326434" y="484342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1" name="Oval 2700">
            <a:extLst>
              <a:ext uri="{FF2B5EF4-FFF2-40B4-BE49-F238E27FC236}">
                <a16:creationId xmlns:a16="http://schemas.microsoft.com/office/drawing/2014/main" id="{13EA8ABA-1C54-F3DF-6B51-BA916C78BF15}"/>
              </a:ext>
            </a:extLst>
          </p:cNvPr>
          <p:cNvSpPr/>
          <p:nvPr/>
        </p:nvSpPr>
        <p:spPr>
          <a:xfrm>
            <a:off x="1020773" y="526042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2" name="Oval 2701">
            <a:extLst>
              <a:ext uri="{FF2B5EF4-FFF2-40B4-BE49-F238E27FC236}">
                <a16:creationId xmlns:a16="http://schemas.microsoft.com/office/drawing/2014/main" id="{35DFCAF1-7D5F-35EB-223E-8266CC078FA9}"/>
              </a:ext>
            </a:extLst>
          </p:cNvPr>
          <p:cNvSpPr/>
          <p:nvPr/>
        </p:nvSpPr>
        <p:spPr>
          <a:xfrm>
            <a:off x="1432253" y="487995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3" name="Oval 2702">
            <a:extLst>
              <a:ext uri="{FF2B5EF4-FFF2-40B4-BE49-F238E27FC236}">
                <a16:creationId xmlns:a16="http://schemas.microsoft.com/office/drawing/2014/main" id="{4AB0BC82-1B82-EFA3-5ADB-10AD9A759843}"/>
              </a:ext>
            </a:extLst>
          </p:cNvPr>
          <p:cNvSpPr/>
          <p:nvPr/>
        </p:nvSpPr>
        <p:spPr>
          <a:xfrm>
            <a:off x="1293255" y="50350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4" name="Oval 2703">
            <a:extLst>
              <a:ext uri="{FF2B5EF4-FFF2-40B4-BE49-F238E27FC236}">
                <a16:creationId xmlns:a16="http://schemas.microsoft.com/office/drawing/2014/main" id="{B1E423FC-42A4-36E3-7507-AEC8DAA8556C}"/>
              </a:ext>
            </a:extLst>
          </p:cNvPr>
          <p:cNvSpPr/>
          <p:nvPr/>
        </p:nvSpPr>
        <p:spPr>
          <a:xfrm>
            <a:off x="1126464" y="50659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5" name="Oval 2704">
            <a:extLst>
              <a:ext uri="{FF2B5EF4-FFF2-40B4-BE49-F238E27FC236}">
                <a16:creationId xmlns:a16="http://schemas.microsoft.com/office/drawing/2014/main" id="{52BAFA95-CADD-5CD5-CCD0-6A09458709BD}"/>
              </a:ext>
            </a:extLst>
          </p:cNvPr>
          <p:cNvSpPr/>
          <p:nvPr/>
        </p:nvSpPr>
        <p:spPr>
          <a:xfrm>
            <a:off x="1130791" y="51980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6" name="Oval 2705">
            <a:extLst>
              <a:ext uri="{FF2B5EF4-FFF2-40B4-BE49-F238E27FC236}">
                <a16:creationId xmlns:a16="http://schemas.microsoft.com/office/drawing/2014/main" id="{9E18076E-685D-A2EE-DF39-4671B7D12AE5}"/>
              </a:ext>
            </a:extLst>
          </p:cNvPr>
          <p:cNvSpPr/>
          <p:nvPr/>
        </p:nvSpPr>
        <p:spPr>
          <a:xfrm>
            <a:off x="1092699" y="53984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7" name="Oval 2706">
            <a:extLst>
              <a:ext uri="{FF2B5EF4-FFF2-40B4-BE49-F238E27FC236}">
                <a16:creationId xmlns:a16="http://schemas.microsoft.com/office/drawing/2014/main" id="{663D8232-5E73-A108-125A-03460C7A8B01}"/>
              </a:ext>
            </a:extLst>
          </p:cNvPr>
          <p:cNvSpPr/>
          <p:nvPr/>
        </p:nvSpPr>
        <p:spPr>
          <a:xfrm>
            <a:off x="1386533" y="535520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8" name="Oval 2707">
            <a:extLst>
              <a:ext uri="{FF2B5EF4-FFF2-40B4-BE49-F238E27FC236}">
                <a16:creationId xmlns:a16="http://schemas.microsoft.com/office/drawing/2014/main" id="{0D5A92D2-2929-252B-AA51-102287B5C4E9}"/>
              </a:ext>
            </a:extLst>
          </p:cNvPr>
          <p:cNvSpPr/>
          <p:nvPr/>
        </p:nvSpPr>
        <p:spPr>
          <a:xfrm>
            <a:off x="1427861" y="500346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9" name="Oval 2708">
            <a:extLst>
              <a:ext uri="{FF2B5EF4-FFF2-40B4-BE49-F238E27FC236}">
                <a16:creationId xmlns:a16="http://schemas.microsoft.com/office/drawing/2014/main" id="{717BC607-380F-0E9F-2C77-2706944BCF9C}"/>
              </a:ext>
            </a:extLst>
          </p:cNvPr>
          <p:cNvSpPr/>
          <p:nvPr/>
        </p:nvSpPr>
        <p:spPr>
          <a:xfrm>
            <a:off x="1527293" y="506794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0" name="Oval 2709">
            <a:extLst>
              <a:ext uri="{FF2B5EF4-FFF2-40B4-BE49-F238E27FC236}">
                <a16:creationId xmlns:a16="http://schemas.microsoft.com/office/drawing/2014/main" id="{527F53C2-2E7F-CECA-97E5-B46BE63F4CBA}"/>
              </a:ext>
            </a:extLst>
          </p:cNvPr>
          <p:cNvSpPr/>
          <p:nvPr/>
        </p:nvSpPr>
        <p:spPr>
          <a:xfrm>
            <a:off x="1489565" y="550675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1" name="Oval 2710">
            <a:extLst>
              <a:ext uri="{FF2B5EF4-FFF2-40B4-BE49-F238E27FC236}">
                <a16:creationId xmlns:a16="http://schemas.microsoft.com/office/drawing/2014/main" id="{51A5DEF9-AE44-CA6A-4006-2EE9672F1FE2}"/>
              </a:ext>
            </a:extLst>
          </p:cNvPr>
          <p:cNvSpPr/>
          <p:nvPr/>
        </p:nvSpPr>
        <p:spPr>
          <a:xfrm>
            <a:off x="1718485" y="51564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2" name="Oval 2711">
            <a:extLst>
              <a:ext uri="{FF2B5EF4-FFF2-40B4-BE49-F238E27FC236}">
                <a16:creationId xmlns:a16="http://schemas.microsoft.com/office/drawing/2014/main" id="{D9B91D1A-5F87-9367-47D5-173B5A675540}"/>
              </a:ext>
            </a:extLst>
          </p:cNvPr>
          <p:cNvSpPr/>
          <p:nvPr/>
        </p:nvSpPr>
        <p:spPr>
          <a:xfrm>
            <a:off x="1654980" y="510475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3" name="Oval 2712">
            <a:extLst>
              <a:ext uri="{FF2B5EF4-FFF2-40B4-BE49-F238E27FC236}">
                <a16:creationId xmlns:a16="http://schemas.microsoft.com/office/drawing/2014/main" id="{0EBA5E74-4820-01EA-C1E6-DC9EABFB024B}"/>
              </a:ext>
            </a:extLst>
          </p:cNvPr>
          <p:cNvSpPr/>
          <p:nvPr/>
        </p:nvSpPr>
        <p:spPr>
          <a:xfrm>
            <a:off x="1682296" y="53057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4" name="Oval 2713">
            <a:extLst>
              <a:ext uri="{FF2B5EF4-FFF2-40B4-BE49-F238E27FC236}">
                <a16:creationId xmlns:a16="http://schemas.microsoft.com/office/drawing/2014/main" id="{0EA9EC0B-FDE5-37E0-D9AA-5409554CD1AD}"/>
              </a:ext>
            </a:extLst>
          </p:cNvPr>
          <p:cNvSpPr/>
          <p:nvPr/>
        </p:nvSpPr>
        <p:spPr>
          <a:xfrm>
            <a:off x="1535285" y="53290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5" name="Oval 2714">
            <a:extLst>
              <a:ext uri="{FF2B5EF4-FFF2-40B4-BE49-F238E27FC236}">
                <a16:creationId xmlns:a16="http://schemas.microsoft.com/office/drawing/2014/main" id="{28142F62-DA60-6FD8-FE05-0C7B68BFC4BD}"/>
              </a:ext>
            </a:extLst>
          </p:cNvPr>
          <p:cNvSpPr/>
          <p:nvPr/>
        </p:nvSpPr>
        <p:spPr>
          <a:xfrm>
            <a:off x="1590856" y="486718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6" name="Oval 2715">
            <a:extLst>
              <a:ext uri="{FF2B5EF4-FFF2-40B4-BE49-F238E27FC236}">
                <a16:creationId xmlns:a16="http://schemas.microsoft.com/office/drawing/2014/main" id="{F2AF7303-3FE1-16B3-0562-398AD4D295D1}"/>
              </a:ext>
            </a:extLst>
          </p:cNvPr>
          <p:cNvSpPr/>
          <p:nvPr/>
        </p:nvSpPr>
        <p:spPr>
          <a:xfrm>
            <a:off x="1535285" y="49528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7" name="Oval 2716">
            <a:extLst>
              <a:ext uri="{FF2B5EF4-FFF2-40B4-BE49-F238E27FC236}">
                <a16:creationId xmlns:a16="http://schemas.microsoft.com/office/drawing/2014/main" id="{32F5AB17-3611-4CE8-F7FC-0A6146F5F85B}"/>
              </a:ext>
            </a:extLst>
          </p:cNvPr>
          <p:cNvSpPr/>
          <p:nvPr/>
        </p:nvSpPr>
        <p:spPr>
          <a:xfrm>
            <a:off x="1221990" y="54855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8" name="Oval 2717">
            <a:extLst>
              <a:ext uri="{FF2B5EF4-FFF2-40B4-BE49-F238E27FC236}">
                <a16:creationId xmlns:a16="http://schemas.microsoft.com/office/drawing/2014/main" id="{B9396EB7-B8B8-B4A7-F8C3-BA1C65C1B244}"/>
              </a:ext>
            </a:extLst>
          </p:cNvPr>
          <p:cNvSpPr/>
          <p:nvPr/>
        </p:nvSpPr>
        <p:spPr>
          <a:xfrm>
            <a:off x="692326" y="46747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9" name="Oval 2718">
            <a:extLst>
              <a:ext uri="{FF2B5EF4-FFF2-40B4-BE49-F238E27FC236}">
                <a16:creationId xmlns:a16="http://schemas.microsoft.com/office/drawing/2014/main" id="{44551FF7-EFF5-3A0B-795D-54CBC10368C7}"/>
              </a:ext>
            </a:extLst>
          </p:cNvPr>
          <p:cNvSpPr/>
          <p:nvPr/>
        </p:nvSpPr>
        <p:spPr>
          <a:xfrm>
            <a:off x="646606" y="48271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0" name="Oval 2719">
            <a:extLst>
              <a:ext uri="{FF2B5EF4-FFF2-40B4-BE49-F238E27FC236}">
                <a16:creationId xmlns:a16="http://schemas.microsoft.com/office/drawing/2014/main" id="{8DF58A84-A63A-A32E-4982-F0AA8426C2E2}"/>
              </a:ext>
            </a:extLst>
          </p:cNvPr>
          <p:cNvSpPr/>
          <p:nvPr/>
        </p:nvSpPr>
        <p:spPr>
          <a:xfrm>
            <a:off x="972442" y="455074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1" name="Oval 2720">
            <a:extLst>
              <a:ext uri="{FF2B5EF4-FFF2-40B4-BE49-F238E27FC236}">
                <a16:creationId xmlns:a16="http://schemas.microsoft.com/office/drawing/2014/main" id="{D92C7FBD-4774-F6A1-DFB7-1461A1EFB763}"/>
              </a:ext>
            </a:extLst>
          </p:cNvPr>
          <p:cNvSpPr/>
          <p:nvPr/>
        </p:nvSpPr>
        <p:spPr>
          <a:xfrm>
            <a:off x="692326" y="49975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2" name="Oval 2721">
            <a:extLst>
              <a:ext uri="{FF2B5EF4-FFF2-40B4-BE49-F238E27FC236}">
                <a16:creationId xmlns:a16="http://schemas.microsoft.com/office/drawing/2014/main" id="{8B924D66-E9C0-1C78-E183-772AC028390B}"/>
              </a:ext>
            </a:extLst>
          </p:cNvPr>
          <p:cNvSpPr/>
          <p:nvPr/>
        </p:nvSpPr>
        <p:spPr>
          <a:xfrm>
            <a:off x="1103806" y="45991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3" name="Oval 2722">
            <a:extLst>
              <a:ext uri="{FF2B5EF4-FFF2-40B4-BE49-F238E27FC236}">
                <a16:creationId xmlns:a16="http://schemas.microsoft.com/office/drawing/2014/main" id="{C882BD1E-69BC-93D5-2440-F9A05EACC0D9}"/>
              </a:ext>
            </a:extLst>
          </p:cNvPr>
          <p:cNvSpPr/>
          <p:nvPr/>
        </p:nvSpPr>
        <p:spPr>
          <a:xfrm>
            <a:off x="939263" y="474238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4" name="Oval 2723">
            <a:extLst>
              <a:ext uri="{FF2B5EF4-FFF2-40B4-BE49-F238E27FC236}">
                <a16:creationId xmlns:a16="http://schemas.microsoft.com/office/drawing/2014/main" id="{7D849AAF-F36F-94BC-6F16-88893A72AD4A}"/>
              </a:ext>
            </a:extLst>
          </p:cNvPr>
          <p:cNvSpPr/>
          <p:nvPr/>
        </p:nvSpPr>
        <p:spPr>
          <a:xfrm>
            <a:off x="827889" y="49291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5" name="Oval 2724">
            <a:extLst>
              <a:ext uri="{FF2B5EF4-FFF2-40B4-BE49-F238E27FC236}">
                <a16:creationId xmlns:a16="http://schemas.microsoft.com/office/drawing/2014/main" id="{ED704DE6-F24D-D6F5-32B5-F6A80B122A79}"/>
              </a:ext>
            </a:extLst>
          </p:cNvPr>
          <p:cNvSpPr/>
          <p:nvPr/>
        </p:nvSpPr>
        <p:spPr>
          <a:xfrm>
            <a:off x="764252" y="51176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6" name="Oval 2725">
            <a:extLst>
              <a:ext uri="{FF2B5EF4-FFF2-40B4-BE49-F238E27FC236}">
                <a16:creationId xmlns:a16="http://schemas.microsoft.com/office/drawing/2014/main" id="{EF32C09A-A4E6-4621-3CFB-8CD4370D8608}"/>
              </a:ext>
            </a:extLst>
          </p:cNvPr>
          <p:cNvSpPr/>
          <p:nvPr/>
        </p:nvSpPr>
        <p:spPr>
          <a:xfrm>
            <a:off x="1262409" y="46043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27" name="Straight Arrow Connector 2726">
            <a:extLst>
              <a:ext uri="{FF2B5EF4-FFF2-40B4-BE49-F238E27FC236}">
                <a16:creationId xmlns:a16="http://schemas.microsoft.com/office/drawing/2014/main" id="{EC4E611B-F217-EA9D-9D96-2A336BFFBE53}"/>
              </a:ext>
            </a:extLst>
          </p:cNvPr>
          <p:cNvCxnSpPr>
            <a:stCxn id="2697" idx="0"/>
            <a:endCxn id="2700" idx="4"/>
          </p:cNvCxnSpPr>
          <p:nvPr/>
        </p:nvCxnSpPr>
        <p:spPr>
          <a:xfrm flipH="1" flipV="1">
            <a:off x="1372154" y="4934865"/>
            <a:ext cx="71485" cy="26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8" name="Straight Arrow Connector 2727">
            <a:extLst>
              <a:ext uri="{FF2B5EF4-FFF2-40B4-BE49-F238E27FC236}">
                <a16:creationId xmlns:a16="http://schemas.microsoft.com/office/drawing/2014/main" id="{9D223755-ECE6-B6AF-94CA-CB2A9C1AC152}"/>
              </a:ext>
            </a:extLst>
          </p:cNvPr>
          <p:cNvCxnSpPr>
            <a:stCxn id="2697" idx="2"/>
            <a:endCxn id="2706" idx="7"/>
          </p:cNvCxnSpPr>
          <p:nvPr/>
        </p:nvCxnSpPr>
        <p:spPr>
          <a:xfrm flipH="1">
            <a:off x="1170748" y="5287132"/>
            <a:ext cx="272891" cy="12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9" name="Straight Arrow Connector 2728">
            <a:extLst>
              <a:ext uri="{FF2B5EF4-FFF2-40B4-BE49-F238E27FC236}">
                <a16:creationId xmlns:a16="http://schemas.microsoft.com/office/drawing/2014/main" id="{7675142B-B9DC-B1D8-2154-8949121EE756}"/>
              </a:ext>
            </a:extLst>
          </p:cNvPr>
          <p:cNvCxnSpPr>
            <a:cxnSpLocks/>
            <a:stCxn id="2697" idx="1"/>
            <a:endCxn id="2724" idx="5"/>
          </p:cNvCxnSpPr>
          <p:nvPr/>
        </p:nvCxnSpPr>
        <p:spPr>
          <a:xfrm flipH="1" flipV="1">
            <a:off x="905938" y="5007165"/>
            <a:ext cx="491981" cy="23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0" name="Straight Arrow Connector 2729">
            <a:extLst>
              <a:ext uri="{FF2B5EF4-FFF2-40B4-BE49-F238E27FC236}">
                <a16:creationId xmlns:a16="http://schemas.microsoft.com/office/drawing/2014/main" id="{3C7928E2-FE14-5E8B-E5DF-2078733D01BC}"/>
              </a:ext>
            </a:extLst>
          </p:cNvPr>
          <p:cNvCxnSpPr>
            <a:stCxn id="2571" idx="1"/>
            <a:endCxn id="2579" idx="6"/>
          </p:cNvCxnSpPr>
          <p:nvPr/>
        </p:nvCxnSpPr>
        <p:spPr>
          <a:xfrm flipH="1" flipV="1">
            <a:off x="2137962" y="4722922"/>
            <a:ext cx="164600" cy="1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1" name="Straight Arrow Connector 2730">
            <a:extLst>
              <a:ext uri="{FF2B5EF4-FFF2-40B4-BE49-F238E27FC236}">
                <a16:creationId xmlns:a16="http://schemas.microsoft.com/office/drawing/2014/main" id="{0C374C5D-EC56-2C30-28B2-877E34727C71}"/>
              </a:ext>
            </a:extLst>
          </p:cNvPr>
          <p:cNvCxnSpPr>
            <a:stCxn id="2571" idx="0"/>
            <a:endCxn id="2576" idx="4"/>
          </p:cNvCxnSpPr>
          <p:nvPr/>
        </p:nvCxnSpPr>
        <p:spPr>
          <a:xfrm flipV="1">
            <a:off x="2348282" y="4438647"/>
            <a:ext cx="34128" cy="2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2" name="Straight Arrow Connector 2731">
            <a:extLst>
              <a:ext uri="{FF2B5EF4-FFF2-40B4-BE49-F238E27FC236}">
                <a16:creationId xmlns:a16="http://schemas.microsoft.com/office/drawing/2014/main" id="{DCBEA58C-AF46-0631-AF9B-4EEE0359ED3D}"/>
              </a:ext>
            </a:extLst>
          </p:cNvPr>
          <p:cNvCxnSpPr>
            <a:stCxn id="2571" idx="0"/>
            <a:endCxn id="2582" idx="4"/>
          </p:cNvCxnSpPr>
          <p:nvPr/>
        </p:nvCxnSpPr>
        <p:spPr>
          <a:xfrm flipH="1" flipV="1">
            <a:off x="2293218" y="4520207"/>
            <a:ext cx="55064" cy="16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3" name="Straight Arrow Connector 2732">
            <a:extLst>
              <a:ext uri="{FF2B5EF4-FFF2-40B4-BE49-F238E27FC236}">
                <a16:creationId xmlns:a16="http://schemas.microsoft.com/office/drawing/2014/main" id="{74D1F58F-8B17-3F95-3664-4EFDF54882BB}"/>
              </a:ext>
            </a:extLst>
          </p:cNvPr>
          <p:cNvCxnSpPr>
            <a:stCxn id="2655" idx="1"/>
            <a:endCxn id="2663" idx="6"/>
          </p:cNvCxnSpPr>
          <p:nvPr/>
        </p:nvCxnSpPr>
        <p:spPr>
          <a:xfrm flipH="1" flipV="1">
            <a:off x="2395090" y="5504553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4" name="Straight Arrow Connector 2733">
            <a:extLst>
              <a:ext uri="{FF2B5EF4-FFF2-40B4-BE49-F238E27FC236}">
                <a16:creationId xmlns:a16="http://schemas.microsoft.com/office/drawing/2014/main" id="{60B9039F-FFB3-3E0B-5107-8E4B9693E8AE}"/>
              </a:ext>
            </a:extLst>
          </p:cNvPr>
          <p:cNvCxnSpPr>
            <a:stCxn id="2655" idx="0"/>
            <a:endCxn id="2658" idx="5"/>
          </p:cNvCxnSpPr>
          <p:nvPr/>
        </p:nvCxnSpPr>
        <p:spPr>
          <a:xfrm flipH="1" flipV="1">
            <a:off x="2506077" y="5244269"/>
            <a:ext cx="110627" cy="23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5" name="Straight Arrow Connector 2734">
            <a:extLst>
              <a:ext uri="{FF2B5EF4-FFF2-40B4-BE49-F238E27FC236}">
                <a16:creationId xmlns:a16="http://schemas.microsoft.com/office/drawing/2014/main" id="{E4C2B862-861E-8ECE-6490-214A1368CDAB}"/>
              </a:ext>
            </a:extLst>
          </p:cNvPr>
          <p:cNvCxnSpPr>
            <a:stCxn id="2655" idx="3"/>
            <a:endCxn id="2669" idx="2"/>
          </p:cNvCxnSpPr>
          <p:nvPr/>
        </p:nvCxnSpPr>
        <p:spPr>
          <a:xfrm flipV="1">
            <a:off x="2662424" y="5480910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6" name="Straight Arrow Connector 2735">
            <a:extLst>
              <a:ext uri="{FF2B5EF4-FFF2-40B4-BE49-F238E27FC236}">
                <a16:creationId xmlns:a16="http://schemas.microsoft.com/office/drawing/2014/main" id="{DDB52A31-83C3-6E97-8BF7-536D101A5D75}"/>
              </a:ext>
            </a:extLst>
          </p:cNvPr>
          <p:cNvCxnSpPr>
            <a:stCxn id="2613" idx="0"/>
            <a:endCxn id="2624" idx="3"/>
          </p:cNvCxnSpPr>
          <p:nvPr/>
        </p:nvCxnSpPr>
        <p:spPr>
          <a:xfrm flipH="1" flipV="1">
            <a:off x="3590273" y="4781441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7" name="Straight Arrow Connector 2736">
            <a:extLst>
              <a:ext uri="{FF2B5EF4-FFF2-40B4-BE49-F238E27FC236}">
                <a16:creationId xmlns:a16="http://schemas.microsoft.com/office/drawing/2014/main" id="{69AD1A0D-495B-97C0-14DB-7C53EA5A383A}"/>
              </a:ext>
            </a:extLst>
          </p:cNvPr>
          <p:cNvCxnSpPr>
            <a:stCxn id="2613" idx="1"/>
            <a:endCxn id="2621" idx="6"/>
          </p:cNvCxnSpPr>
          <p:nvPr/>
        </p:nvCxnSpPr>
        <p:spPr>
          <a:xfrm flipH="1" flipV="1">
            <a:off x="3371252" y="4925767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8" name="Straight Arrow Connector 2737">
            <a:extLst>
              <a:ext uri="{FF2B5EF4-FFF2-40B4-BE49-F238E27FC236}">
                <a16:creationId xmlns:a16="http://schemas.microsoft.com/office/drawing/2014/main" id="{FF6350DD-92BB-9DAB-13FD-EC39E5769D66}"/>
              </a:ext>
            </a:extLst>
          </p:cNvPr>
          <p:cNvCxnSpPr>
            <a:stCxn id="2592" idx="0"/>
            <a:endCxn id="2603" idx="3"/>
          </p:cNvCxnSpPr>
          <p:nvPr/>
        </p:nvCxnSpPr>
        <p:spPr>
          <a:xfrm flipH="1" flipV="1">
            <a:off x="3241208" y="3995079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9" name="Straight Arrow Connector 2738">
            <a:extLst>
              <a:ext uri="{FF2B5EF4-FFF2-40B4-BE49-F238E27FC236}">
                <a16:creationId xmlns:a16="http://schemas.microsoft.com/office/drawing/2014/main" id="{145383CF-F4C7-0505-3870-3B6CFDC91D19}"/>
              </a:ext>
            </a:extLst>
          </p:cNvPr>
          <p:cNvCxnSpPr>
            <a:cxnSpLocks/>
            <a:stCxn id="2592" idx="1"/>
            <a:endCxn id="2600" idx="6"/>
          </p:cNvCxnSpPr>
          <p:nvPr/>
        </p:nvCxnSpPr>
        <p:spPr>
          <a:xfrm flipH="1" flipV="1">
            <a:off x="3022187" y="4139405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0" name="Straight Arrow Connector 2739">
            <a:extLst>
              <a:ext uri="{FF2B5EF4-FFF2-40B4-BE49-F238E27FC236}">
                <a16:creationId xmlns:a16="http://schemas.microsoft.com/office/drawing/2014/main" id="{65C91C3E-0F37-E93D-D25D-18CCFB7B6078}"/>
              </a:ext>
            </a:extLst>
          </p:cNvPr>
          <p:cNvCxnSpPr>
            <a:stCxn id="2634" idx="1"/>
            <a:endCxn id="2642" idx="6"/>
          </p:cNvCxnSpPr>
          <p:nvPr/>
        </p:nvCxnSpPr>
        <p:spPr>
          <a:xfrm flipH="1" flipV="1">
            <a:off x="4325212" y="4558920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1" name="Straight Arrow Connector 2740">
            <a:extLst>
              <a:ext uri="{FF2B5EF4-FFF2-40B4-BE49-F238E27FC236}">
                <a16:creationId xmlns:a16="http://schemas.microsoft.com/office/drawing/2014/main" id="{B0B1E8F6-35A8-102B-C45A-7B1F130F875B}"/>
              </a:ext>
            </a:extLst>
          </p:cNvPr>
          <p:cNvCxnSpPr>
            <a:stCxn id="2634" idx="3"/>
            <a:endCxn id="2648" idx="2"/>
          </p:cNvCxnSpPr>
          <p:nvPr/>
        </p:nvCxnSpPr>
        <p:spPr>
          <a:xfrm flipV="1">
            <a:off x="4592546" y="4535277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2" name="Straight Arrow Connector 2741">
            <a:extLst>
              <a:ext uri="{FF2B5EF4-FFF2-40B4-BE49-F238E27FC236}">
                <a16:creationId xmlns:a16="http://schemas.microsoft.com/office/drawing/2014/main" id="{518722E4-A05B-EB12-C458-77857DFA0700}"/>
              </a:ext>
            </a:extLst>
          </p:cNvPr>
          <p:cNvCxnSpPr>
            <a:stCxn id="2634" idx="0"/>
            <a:endCxn id="2645" idx="4"/>
          </p:cNvCxnSpPr>
          <p:nvPr/>
        </p:nvCxnSpPr>
        <p:spPr>
          <a:xfrm flipV="1">
            <a:off x="4546826" y="4427985"/>
            <a:ext cx="29736" cy="1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3" name="Straight Arrow Connector 2742">
            <a:extLst>
              <a:ext uri="{FF2B5EF4-FFF2-40B4-BE49-F238E27FC236}">
                <a16:creationId xmlns:a16="http://schemas.microsoft.com/office/drawing/2014/main" id="{2134F044-9663-3EB8-AB42-E68861895F2E}"/>
              </a:ext>
            </a:extLst>
          </p:cNvPr>
          <p:cNvCxnSpPr>
            <a:stCxn id="2634" idx="0"/>
            <a:endCxn id="2640" idx="5"/>
          </p:cNvCxnSpPr>
          <p:nvPr/>
        </p:nvCxnSpPr>
        <p:spPr>
          <a:xfrm flipH="1" flipV="1">
            <a:off x="4448740" y="4434341"/>
            <a:ext cx="98086" cy="10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4" name="Straight Arrow Connector 2743">
            <a:extLst>
              <a:ext uri="{FF2B5EF4-FFF2-40B4-BE49-F238E27FC236}">
                <a16:creationId xmlns:a16="http://schemas.microsoft.com/office/drawing/2014/main" id="{DCF8B869-81B2-B356-CF56-71376DF8A71A}"/>
              </a:ext>
            </a:extLst>
          </p:cNvPr>
          <p:cNvCxnSpPr>
            <a:stCxn id="2676" idx="1"/>
            <a:endCxn id="2684" idx="6"/>
          </p:cNvCxnSpPr>
          <p:nvPr/>
        </p:nvCxnSpPr>
        <p:spPr>
          <a:xfrm flipH="1" flipV="1">
            <a:off x="4208352" y="5462615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5" name="Straight Arrow Connector 2744">
            <a:extLst>
              <a:ext uri="{FF2B5EF4-FFF2-40B4-BE49-F238E27FC236}">
                <a16:creationId xmlns:a16="http://schemas.microsoft.com/office/drawing/2014/main" id="{9C7DEAEA-FD20-4AF8-7868-B91D50C865EE}"/>
              </a:ext>
            </a:extLst>
          </p:cNvPr>
          <p:cNvCxnSpPr>
            <a:cxnSpLocks/>
            <a:stCxn id="2676" idx="3"/>
            <a:endCxn id="2690" idx="3"/>
          </p:cNvCxnSpPr>
          <p:nvPr/>
        </p:nvCxnSpPr>
        <p:spPr>
          <a:xfrm flipV="1">
            <a:off x="4475686" y="5471301"/>
            <a:ext cx="242311" cy="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6" name="TextBox 2745">
            <a:extLst>
              <a:ext uri="{FF2B5EF4-FFF2-40B4-BE49-F238E27FC236}">
                <a16:creationId xmlns:a16="http://schemas.microsoft.com/office/drawing/2014/main" id="{2DC6FE7D-2083-FB86-A26B-329E0132E6CA}"/>
              </a:ext>
            </a:extLst>
          </p:cNvPr>
          <p:cNvSpPr txBox="1"/>
          <p:nvPr/>
        </p:nvSpPr>
        <p:spPr>
          <a:xfrm>
            <a:off x="292717" y="1079368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 - Condition A</a:t>
            </a:r>
          </a:p>
        </p:txBody>
      </p:sp>
      <p:sp>
        <p:nvSpPr>
          <p:cNvPr id="2747" name="TextBox 2746">
            <a:extLst>
              <a:ext uri="{FF2B5EF4-FFF2-40B4-BE49-F238E27FC236}">
                <a16:creationId xmlns:a16="http://schemas.microsoft.com/office/drawing/2014/main" id="{09CE0FA0-F682-DB08-AB55-140A39E6CD8D}"/>
              </a:ext>
            </a:extLst>
          </p:cNvPr>
          <p:cNvSpPr txBox="1"/>
          <p:nvPr/>
        </p:nvSpPr>
        <p:spPr>
          <a:xfrm>
            <a:off x="292717" y="3446083"/>
            <a:ext cx="1422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 - Condition B</a:t>
            </a:r>
          </a:p>
        </p:txBody>
      </p:sp>
      <p:sp>
        <p:nvSpPr>
          <p:cNvPr id="2748" name="Arrow: Right 2747">
            <a:extLst>
              <a:ext uri="{FF2B5EF4-FFF2-40B4-BE49-F238E27FC236}">
                <a16:creationId xmlns:a16="http://schemas.microsoft.com/office/drawing/2014/main" id="{C85A140A-3E8F-F3E1-55B7-AF87F6E4871B}"/>
              </a:ext>
            </a:extLst>
          </p:cNvPr>
          <p:cNvSpPr/>
          <p:nvPr/>
        </p:nvSpPr>
        <p:spPr>
          <a:xfrm>
            <a:off x="5740539" y="3394085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9" name="TextBox 2748">
            <a:extLst>
              <a:ext uri="{FF2B5EF4-FFF2-40B4-BE49-F238E27FC236}">
                <a16:creationId xmlns:a16="http://schemas.microsoft.com/office/drawing/2014/main" id="{141CF1C9-4A5F-8F87-7221-4DFDF6107B03}"/>
              </a:ext>
            </a:extLst>
          </p:cNvPr>
          <p:cNvSpPr txBox="1"/>
          <p:nvPr/>
        </p:nvSpPr>
        <p:spPr>
          <a:xfrm>
            <a:off x="6324187" y="2243598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 - Condition B vs.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14D3E-7B93-43AE-2060-7C444C43550E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3379182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Dirichlet allocation (LDA) Topic Modeling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EE1DBB-D153-6E59-A25C-87604C02011A}"/>
              </a:ext>
            </a:extLst>
          </p:cNvPr>
          <p:cNvSpPr/>
          <p:nvPr/>
        </p:nvSpPr>
        <p:spPr>
          <a:xfrm>
            <a:off x="7981388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E594F-17FB-6E6D-C8D3-2907052D3106}"/>
              </a:ext>
            </a:extLst>
          </p:cNvPr>
          <p:cNvSpPr txBox="1"/>
          <p:nvPr/>
        </p:nvSpPr>
        <p:spPr>
          <a:xfrm>
            <a:off x="8150036" y="4317088"/>
            <a:ext cx="1898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Transcription factors (TF)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33C0EE-67D0-E51C-D498-8A57575A72C3}"/>
              </a:ext>
            </a:extLst>
          </p:cNvPr>
          <p:cNvSpPr/>
          <p:nvPr/>
        </p:nvSpPr>
        <p:spPr>
          <a:xfrm>
            <a:off x="8188652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FDB35-4014-96C1-DD0A-5A9D7A49D244}"/>
              </a:ext>
            </a:extLst>
          </p:cNvPr>
          <p:cNvSpPr/>
          <p:nvPr/>
        </p:nvSpPr>
        <p:spPr>
          <a:xfrm>
            <a:off x="8395916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F61F8E-84B7-7946-39B9-475A69442C90}"/>
              </a:ext>
            </a:extLst>
          </p:cNvPr>
          <p:cNvSpPr/>
          <p:nvPr/>
        </p:nvSpPr>
        <p:spPr>
          <a:xfrm>
            <a:off x="8603180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A36681-7A38-CD59-FBAB-B134AF929A87}"/>
              </a:ext>
            </a:extLst>
          </p:cNvPr>
          <p:cNvSpPr/>
          <p:nvPr/>
        </p:nvSpPr>
        <p:spPr>
          <a:xfrm>
            <a:off x="8810444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90D4D0-066D-6543-C079-83EEA232FFAC}"/>
              </a:ext>
            </a:extLst>
          </p:cNvPr>
          <p:cNvSpPr/>
          <p:nvPr/>
        </p:nvSpPr>
        <p:spPr>
          <a:xfrm>
            <a:off x="9017708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9516DC-2FC2-2F90-E727-2A9BA9317A3C}"/>
              </a:ext>
            </a:extLst>
          </p:cNvPr>
          <p:cNvSpPr/>
          <p:nvPr/>
        </p:nvSpPr>
        <p:spPr>
          <a:xfrm>
            <a:off x="10048313" y="4670125"/>
            <a:ext cx="137160" cy="13716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2D0E3691-32FB-BBBE-17B4-9CFC2CF25A33}"/>
              </a:ext>
            </a:extLst>
          </p:cNvPr>
          <p:cNvSpPr/>
          <p:nvPr/>
        </p:nvSpPr>
        <p:spPr>
          <a:xfrm>
            <a:off x="8195536" y="5003439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BFFCF6E4-9FB9-3B67-8F2F-007F4507C1FD}"/>
              </a:ext>
            </a:extLst>
          </p:cNvPr>
          <p:cNvSpPr/>
          <p:nvPr/>
        </p:nvSpPr>
        <p:spPr>
          <a:xfrm>
            <a:off x="8435143" y="5003439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84F0D46E-E663-B9B3-2534-67FE2CBF087B}"/>
              </a:ext>
            </a:extLst>
          </p:cNvPr>
          <p:cNvSpPr/>
          <p:nvPr/>
        </p:nvSpPr>
        <p:spPr>
          <a:xfrm>
            <a:off x="8674750" y="5003439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5545D0CE-147E-80BD-F09F-BB49DBADE36F}"/>
              </a:ext>
            </a:extLst>
          </p:cNvPr>
          <p:cNvSpPr/>
          <p:nvPr/>
        </p:nvSpPr>
        <p:spPr>
          <a:xfrm>
            <a:off x="8914356" y="5003439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61C22C01-E15C-C002-5B36-A10837D9BAA1}"/>
              </a:ext>
            </a:extLst>
          </p:cNvPr>
          <p:cNvSpPr/>
          <p:nvPr/>
        </p:nvSpPr>
        <p:spPr>
          <a:xfrm>
            <a:off x="9748746" y="5003439"/>
            <a:ext cx="182880" cy="182880"/>
          </a:xfrm>
          <a:prstGeom prst="pen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A54C9B-3912-A685-993F-5EFB808DD998}"/>
              </a:ext>
            </a:extLst>
          </p:cNvPr>
          <p:cNvCxnSpPr>
            <a:cxnSpLocks/>
          </p:cNvCxnSpPr>
          <p:nvPr/>
        </p:nvCxnSpPr>
        <p:spPr>
          <a:xfrm flipH="1">
            <a:off x="9536105" y="4749949"/>
            <a:ext cx="98823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2D95E6-01A4-666D-EA14-2B0D447D13DC}"/>
              </a:ext>
            </a:extLst>
          </p:cNvPr>
          <p:cNvCxnSpPr>
            <a:cxnSpLocks/>
          </p:cNvCxnSpPr>
          <p:nvPr/>
        </p:nvCxnSpPr>
        <p:spPr>
          <a:xfrm flipH="1">
            <a:off x="9392748" y="5102411"/>
            <a:ext cx="98823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FEDAF4-C944-016B-E739-40CD4598E865}"/>
              </a:ext>
            </a:extLst>
          </p:cNvPr>
          <p:cNvSpPr txBox="1"/>
          <p:nvPr/>
        </p:nvSpPr>
        <p:spPr>
          <a:xfrm>
            <a:off x="7163145" y="4964074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topics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4EEBC6-F832-84C7-4CA5-FA3BF653ACB7}"/>
              </a:ext>
            </a:extLst>
          </p:cNvPr>
          <p:cNvSpPr txBox="1"/>
          <p:nvPr/>
        </p:nvSpPr>
        <p:spPr>
          <a:xfrm>
            <a:off x="8580376" y="5645283"/>
            <a:ext cx="10615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genes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5DBBFA-C1C0-D258-B26E-6A90F522A9CC}"/>
              </a:ext>
            </a:extLst>
          </p:cNvPr>
          <p:cNvSpPr/>
          <p:nvPr/>
        </p:nvSpPr>
        <p:spPr>
          <a:xfrm>
            <a:off x="76354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EE55B4-A711-C98A-CFDB-E3F37F6A2132}"/>
              </a:ext>
            </a:extLst>
          </p:cNvPr>
          <p:cNvSpPr/>
          <p:nvPr/>
        </p:nvSpPr>
        <p:spPr>
          <a:xfrm>
            <a:off x="78513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4CE844-AA83-D01F-BF95-F06C197ECCE5}"/>
              </a:ext>
            </a:extLst>
          </p:cNvPr>
          <p:cNvSpPr/>
          <p:nvPr/>
        </p:nvSpPr>
        <p:spPr>
          <a:xfrm>
            <a:off x="80672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7FB1F7E-BF1B-E9C5-0B24-B889ACEE2DA1}"/>
              </a:ext>
            </a:extLst>
          </p:cNvPr>
          <p:cNvSpPr/>
          <p:nvPr/>
        </p:nvSpPr>
        <p:spPr>
          <a:xfrm>
            <a:off x="82831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21AA33A-C8DE-03D9-EE4F-FB402647460F}"/>
              </a:ext>
            </a:extLst>
          </p:cNvPr>
          <p:cNvSpPr/>
          <p:nvPr/>
        </p:nvSpPr>
        <p:spPr>
          <a:xfrm>
            <a:off x="84990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rgbClr val="4656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9D453F5-792F-E0EC-FA95-413E680A3C1D}"/>
              </a:ext>
            </a:extLst>
          </p:cNvPr>
          <p:cNvSpPr/>
          <p:nvPr/>
        </p:nvSpPr>
        <p:spPr>
          <a:xfrm>
            <a:off x="87149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452133-7ED9-9331-C1A2-47F98760DBD8}"/>
              </a:ext>
            </a:extLst>
          </p:cNvPr>
          <p:cNvSpPr/>
          <p:nvPr/>
        </p:nvSpPr>
        <p:spPr>
          <a:xfrm>
            <a:off x="89308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3854DA5-3BBD-7CB6-976D-50F84D241D01}"/>
              </a:ext>
            </a:extLst>
          </p:cNvPr>
          <p:cNvSpPr/>
          <p:nvPr/>
        </p:nvSpPr>
        <p:spPr>
          <a:xfrm>
            <a:off x="91467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D38FFA5-0E3A-F38C-6C49-A3322DE5C410}"/>
              </a:ext>
            </a:extLst>
          </p:cNvPr>
          <p:cNvSpPr/>
          <p:nvPr/>
        </p:nvSpPr>
        <p:spPr>
          <a:xfrm>
            <a:off x="93626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234623-A541-78B1-2872-0C21ED974C73}"/>
              </a:ext>
            </a:extLst>
          </p:cNvPr>
          <p:cNvSpPr/>
          <p:nvPr/>
        </p:nvSpPr>
        <p:spPr>
          <a:xfrm>
            <a:off x="95785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0C6E93-F1FF-38C9-FAE9-D1E367A53A24}"/>
              </a:ext>
            </a:extLst>
          </p:cNvPr>
          <p:cNvSpPr/>
          <p:nvPr/>
        </p:nvSpPr>
        <p:spPr>
          <a:xfrm>
            <a:off x="97944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4BA1310-FD43-07A0-880D-567F738A95CD}"/>
              </a:ext>
            </a:extLst>
          </p:cNvPr>
          <p:cNvSpPr/>
          <p:nvPr/>
        </p:nvSpPr>
        <p:spPr>
          <a:xfrm>
            <a:off x="10010366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DE3BB2-12D7-DECD-7801-FC3193EB96CA}"/>
              </a:ext>
            </a:extLst>
          </p:cNvPr>
          <p:cNvSpPr/>
          <p:nvPr/>
        </p:nvSpPr>
        <p:spPr>
          <a:xfrm>
            <a:off x="10453429" y="5384285"/>
            <a:ext cx="137160" cy="1371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4673ED-7F0A-04EF-69FD-C80B3F448FE9}"/>
              </a:ext>
            </a:extLst>
          </p:cNvPr>
          <p:cNvCxnSpPr>
            <a:cxnSpLocks/>
          </p:cNvCxnSpPr>
          <p:nvPr/>
        </p:nvCxnSpPr>
        <p:spPr>
          <a:xfrm flipH="1">
            <a:off x="10251066" y="5452865"/>
            <a:ext cx="98823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E8F67BA9-C5E7-572F-BEAF-73C470C18ADC}"/>
              </a:ext>
            </a:extLst>
          </p:cNvPr>
          <p:cNvSpPr/>
          <p:nvPr/>
        </p:nvSpPr>
        <p:spPr>
          <a:xfrm rot="16200000">
            <a:off x="9033406" y="4221575"/>
            <a:ext cx="155448" cy="2826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C7B55DA6-157F-5819-972E-7772394C2C3C}"/>
              </a:ext>
            </a:extLst>
          </p:cNvPr>
          <p:cNvSpPr/>
          <p:nvPr/>
        </p:nvSpPr>
        <p:spPr>
          <a:xfrm rot="16200000" flipH="1">
            <a:off x="9002690" y="3487302"/>
            <a:ext cx="155448" cy="22478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EA6D7AC-52F3-106A-89FA-110CE9F08EAB}"/>
              </a:ext>
            </a:extLst>
          </p:cNvPr>
          <p:cNvCxnSpPr>
            <a:stCxn id="3" idx="2"/>
            <a:endCxn id="11" idx="0"/>
          </p:cNvCxnSpPr>
          <p:nvPr/>
        </p:nvCxnSpPr>
        <p:spPr>
          <a:xfrm>
            <a:off x="8049968" y="4807285"/>
            <a:ext cx="237008" cy="19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8A5CE8-664D-5ED5-2D62-280B537C2C21}"/>
              </a:ext>
            </a:extLst>
          </p:cNvPr>
          <p:cNvCxnSpPr>
            <a:stCxn id="3" idx="2"/>
            <a:endCxn id="12" idx="0"/>
          </p:cNvCxnSpPr>
          <p:nvPr/>
        </p:nvCxnSpPr>
        <p:spPr>
          <a:xfrm>
            <a:off x="8049968" y="4807285"/>
            <a:ext cx="476615" cy="19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44E26D-CECC-B1BD-7CD9-3041E1F737AF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8526583" y="4807285"/>
            <a:ext cx="559705" cy="19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3787C6-2587-034A-D210-8E9F2FC9ED3E}"/>
              </a:ext>
            </a:extLst>
          </p:cNvPr>
          <p:cNvCxnSpPr>
            <a:stCxn id="9" idx="2"/>
            <a:endCxn id="13" idx="0"/>
          </p:cNvCxnSpPr>
          <p:nvPr/>
        </p:nvCxnSpPr>
        <p:spPr>
          <a:xfrm flipH="1">
            <a:off x="8766190" y="4807285"/>
            <a:ext cx="320098" cy="196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3B91A0-7B93-4EF2-215F-EA04EAD32CCA}"/>
              </a:ext>
            </a:extLst>
          </p:cNvPr>
          <p:cNvCxnSpPr>
            <a:stCxn id="11" idx="3"/>
            <a:endCxn id="20" idx="0"/>
          </p:cNvCxnSpPr>
          <p:nvPr/>
        </p:nvCxnSpPr>
        <p:spPr>
          <a:xfrm flipH="1">
            <a:off x="7704046" y="5186319"/>
            <a:ext cx="582930" cy="1979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6212775-992D-A308-CC5E-76196C262D17}"/>
              </a:ext>
            </a:extLst>
          </p:cNvPr>
          <p:cNvCxnSpPr>
            <a:stCxn id="11" idx="3"/>
            <a:endCxn id="23" idx="0"/>
          </p:cNvCxnSpPr>
          <p:nvPr/>
        </p:nvCxnSpPr>
        <p:spPr>
          <a:xfrm>
            <a:off x="8286976" y="5186319"/>
            <a:ext cx="64770" cy="1979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FB6AF47-5F9B-95B0-2CFA-2051E70E7E8F}"/>
              </a:ext>
            </a:extLst>
          </p:cNvPr>
          <p:cNvCxnSpPr>
            <a:stCxn id="12" idx="3"/>
            <a:endCxn id="24" idx="0"/>
          </p:cNvCxnSpPr>
          <p:nvPr/>
        </p:nvCxnSpPr>
        <p:spPr>
          <a:xfrm>
            <a:off x="8526583" y="5186319"/>
            <a:ext cx="41063" cy="197966"/>
          </a:xfrm>
          <a:prstGeom prst="straightConnector1">
            <a:avLst/>
          </a:prstGeom>
          <a:ln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7B441D6-4AAA-07D1-327E-4441C73401B4}"/>
              </a:ext>
            </a:extLst>
          </p:cNvPr>
          <p:cNvCxnSpPr>
            <a:stCxn id="12" idx="3"/>
            <a:endCxn id="25" idx="0"/>
          </p:cNvCxnSpPr>
          <p:nvPr/>
        </p:nvCxnSpPr>
        <p:spPr>
          <a:xfrm>
            <a:off x="8526583" y="5186319"/>
            <a:ext cx="256963" cy="197966"/>
          </a:xfrm>
          <a:prstGeom prst="straightConnector1">
            <a:avLst/>
          </a:prstGeom>
          <a:ln>
            <a:solidFill>
              <a:srgbClr val="4656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38E1E7-FC09-8899-4599-A5A61A2874D6}"/>
              </a:ext>
            </a:extLst>
          </p:cNvPr>
          <p:cNvCxnSpPr>
            <a:stCxn id="13" idx="3"/>
            <a:endCxn id="26" idx="0"/>
          </p:cNvCxnSpPr>
          <p:nvPr/>
        </p:nvCxnSpPr>
        <p:spPr>
          <a:xfrm>
            <a:off x="8766190" y="5186319"/>
            <a:ext cx="233256" cy="19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67C305F-93EF-359D-48ED-451196EF8CE5}"/>
              </a:ext>
            </a:extLst>
          </p:cNvPr>
          <p:cNvCxnSpPr>
            <a:stCxn id="13" idx="3"/>
            <a:endCxn id="27" idx="0"/>
          </p:cNvCxnSpPr>
          <p:nvPr/>
        </p:nvCxnSpPr>
        <p:spPr>
          <a:xfrm>
            <a:off x="8766190" y="5186319"/>
            <a:ext cx="449156" cy="19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553A1D-640E-C1AB-CA9F-A775D6CF03C2}"/>
              </a:ext>
            </a:extLst>
          </p:cNvPr>
          <p:cNvCxnSpPr>
            <a:stCxn id="13" idx="3"/>
            <a:endCxn id="25" idx="0"/>
          </p:cNvCxnSpPr>
          <p:nvPr/>
        </p:nvCxnSpPr>
        <p:spPr>
          <a:xfrm>
            <a:off x="8766190" y="5186319"/>
            <a:ext cx="17356" cy="19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BC86A10-434A-305A-1B9B-DE9B46CF492E}"/>
              </a:ext>
            </a:extLst>
          </p:cNvPr>
          <p:cNvSpPr/>
          <p:nvPr/>
        </p:nvSpPr>
        <p:spPr>
          <a:xfrm>
            <a:off x="677752" y="1920874"/>
            <a:ext cx="658720" cy="763602"/>
          </a:xfrm>
          <a:prstGeom prst="rect">
            <a:avLst/>
          </a:prstGeom>
          <a:solidFill>
            <a:srgbClr val="FFFFFF"/>
          </a:solidFill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F3BCC1-7B6D-92E7-6783-01BC222E3EA9}"/>
              </a:ext>
            </a:extLst>
          </p:cNvPr>
          <p:cNvSpPr txBox="1"/>
          <p:nvPr/>
        </p:nvSpPr>
        <p:spPr>
          <a:xfrm>
            <a:off x="612641" y="3074755"/>
            <a:ext cx="128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of</a:t>
            </a:r>
          </a:p>
          <a:p>
            <a:pPr algn="ctr"/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Documents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9831DD-51B7-A425-7EC2-5753D31F3E81}"/>
              </a:ext>
            </a:extLst>
          </p:cNvPr>
          <p:cNvSpPr/>
          <p:nvPr/>
        </p:nvSpPr>
        <p:spPr>
          <a:xfrm>
            <a:off x="830152" y="2073274"/>
            <a:ext cx="658720" cy="763602"/>
          </a:xfrm>
          <a:prstGeom prst="rect">
            <a:avLst/>
          </a:prstGeom>
          <a:solidFill>
            <a:srgbClr val="FFFFFF"/>
          </a:solidFill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33BAA9-8346-806C-D0BB-A92B4A8AADAC}"/>
              </a:ext>
            </a:extLst>
          </p:cNvPr>
          <p:cNvSpPr/>
          <p:nvPr/>
        </p:nvSpPr>
        <p:spPr>
          <a:xfrm>
            <a:off x="982552" y="2225674"/>
            <a:ext cx="658720" cy="763602"/>
          </a:xfrm>
          <a:prstGeom prst="rect">
            <a:avLst/>
          </a:prstGeom>
          <a:solidFill>
            <a:srgbClr val="FFFFFF"/>
          </a:solidFill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776160F-B217-5B4E-E9FF-31DF27B1654C}"/>
              </a:ext>
            </a:extLst>
          </p:cNvPr>
          <p:cNvSpPr/>
          <p:nvPr/>
        </p:nvSpPr>
        <p:spPr>
          <a:xfrm>
            <a:off x="1695401" y="2535629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A1D1BF5-9AEC-1CEC-868C-9469251E1F34}"/>
              </a:ext>
            </a:extLst>
          </p:cNvPr>
          <p:cNvSpPr/>
          <p:nvPr/>
        </p:nvSpPr>
        <p:spPr>
          <a:xfrm>
            <a:off x="2121759" y="2357436"/>
            <a:ext cx="919661" cy="50007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</a:p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D575124-D4B5-AF20-D1D4-05BF0EB273DE}"/>
              </a:ext>
            </a:extLst>
          </p:cNvPr>
          <p:cNvSpPr/>
          <p:nvPr/>
        </p:nvSpPr>
        <p:spPr>
          <a:xfrm rot="19417955">
            <a:off x="3116616" y="2150568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4360B09-354E-B27F-B698-8196A6CB60E1}"/>
              </a:ext>
            </a:extLst>
          </p:cNvPr>
          <p:cNvSpPr/>
          <p:nvPr/>
        </p:nvSpPr>
        <p:spPr>
          <a:xfrm>
            <a:off x="3485856" y="1582631"/>
            <a:ext cx="550753" cy="41314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20447C6-81A2-B4C0-2CD9-29541BC0E73A}"/>
              </a:ext>
            </a:extLst>
          </p:cNvPr>
          <p:cNvSpPr/>
          <p:nvPr/>
        </p:nvSpPr>
        <p:spPr>
          <a:xfrm>
            <a:off x="3967432" y="1754431"/>
            <a:ext cx="836838" cy="5881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2AD885-2F87-EF15-FCEE-CFB85AC08246}"/>
              </a:ext>
            </a:extLst>
          </p:cNvPr>
          <p:cNvSpPr/>
          <p:nvPr/>
        </p:nvSpPr>
        <p:spPr>
          <a:xfrm>
            <a:off x="4576715" y="1592750"/>
            <a:ext cx="456871" cy="45687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14FCD78-41E7-672F-6596-19BE2F55AB12}"/>
              </a:ext>
            </a:extLst>
          </p:cNvPr>
          <p:cNvSpPr/>
          <p:nvPr/>
        </p:nvSpPr>
        <p:spPr>
          <a:xfrm>
            <a:off x="4258382" y="187600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60D64F9-E356-5F87-A72F-760321660797}"/>
              </a:ext>
            </a:extLst>
          </p:cNvPr>
          <p:cNvSpPr/>
          <p:nvPr/>
        </p:nvSpPr>
        <p:spPr>
          <a:xfrm>
            <a:off x="4749161" y="170871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DDF2577-75B3-290A-D2C9-C6C78BDDBEB1}"/>
              </a:ext>
            </a:extLst>
          </p:cNvPr>
          <p:cNvSpPr/>
          <p:nvPr/>
        </p:nvSpPr>
        <p:spPr>
          <a:xfrm>
            <a:off x="4749161" y="184938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0DC2910-A1C0-4525-112F-F1589AEA48BB}"/>
              </a:ext>
            </a:extLst>
          </p:cNvPr>
          <p:cNvSpPr/>
          <p:nvPr/>
        </p:nvSpPr>
        <p:spPr>
          <a:xfrm>
            <a:off x="4467600" y="206240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FD964E9-2572-D58C-CCF3-4A99CA2629AD}"/>
              </a:ext>
            </a:extLst>
          </p:cNvPr>
          <p:cNvSpPr/>
          <p:nvPr/>
        </p:nvSpPr>
        <p:spPr>
          <a:xfrm>
            <a:off x="4304102" y="192172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C9B4C44-E305-9B4F-27FA-D3783D0A3151}"/>
              </a:ext>
            </a:extLst>
          </p:cNvPr>
          <p:cNvSpPr/>
          <p:nvPr/>
        </p:nvSpPr>
        <p:spPr>
          <a:xfrm>
            <a:off x="4304102" y="206240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C941AEB1-CBEB-2E68-4518-61189B02981E}"/>
              </a:ext>
            </a:extLst>
          </p:cNvPr>
          <p:cNvSpPr/>
          <p:nvPr/>
        </p:nvSpPr>
        <p:spPr>
          <a:xfrm>
            <a:off x="4408711" y="209632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9DE432-762B-359B-8BE4-B530E0CC8A36}"/>
              </a:ext>
            </a:extLst>
          </p:cNvPr>
          <p:cNvSpPr/>
          <p:nvPr/>
        </p:nvSpPr>
        <p:spPr>
          <a:xfrm>
            <a:off x="4362991" y="1835185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09A4D2E-9295-D1CE-B780-5042203E8ACD}"/>
              </a:ext>
            </a:extLst>
          </p:cNvPr>
          <p:cNvSpPr/>
          <p:nvPr/>
        </p:nvSpPr>
        <p:spPr>
          <a:xfrm>
            <a:off x="4362991" y="197586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47FC9E6-1001-B3AD-002F-C58609936F27}"/>
              </a:ext>
            </a:extLst>
          </p:cNvPr>
          <p:cNvSpPr/>
          <p:nvPr/>
        </p:nvSpPr>
        <p:spPr>
          <a:xfrm>
            <a:off x="4853770" y="166789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79E3D8A-7A42-FE30-786C-2973B88DBB43}"/>
              </a:ext>
            </a:extLst>
          </p:cNvPr>
          <p:cNvSpPr/>
          <p:nvPr/>
        </p:nvSpPr>
        <p:spPr>
          <a:xfrm>
            <a:off x="4853770" y="1808569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E1D3C0-ACB5-0D17-ED9C-E433111EA742}"/>
              </a:ext>
            </a:extLst>
          </p:cNvPr>
          <p:cNvSpPr/>
          <p:nvPr/>
        </p:nvSpPr>
        <p:spPr>
          <a:xfrm>
            <a:off x="4853770" y="194924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1C2717-BFCB-54BA-2E6C-669629E6F981}"/>
              </a:ext>
            </a:extLst>
          </p:cNvPr>
          <p:cNvSpPr/>
          <p:nvPr/>
        </p:nvSpPr>
        <p:spPr>
          <a:xfrm>
            <a:off x="4408711" y="188090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61E8AF1-E729-5DFC-8802-BD8AA58148F5}"/>
              </a:ext>
            </a:extLst>
          </p:cNvPr>
          <p:cNvSpPr/>
          <p:nvPr/>
        </p:nvSpPr>
        <p:spPr>
          <a:xfrm>
            <a:off x="4258382" y="201668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6EC994D-A549-1AF1-001E-976CDF726372}"/>
              </a:ext>
            </a:extLst>
          </p:cNvPr>
          <p:cNvSpPr/>
          <p:nvPr/>
        </p:nvSpPr>
        <p:spPr>
          <a:xfrm>
            <a:off x="3635316" y="166648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28F97D-96EC-1B57-C482-1F2BB422735A}"/>
              </a:ext>
            </a:extLst>
          </p:cNvPr>
          <p:cNvSpPr/>
          <p:nvPr/>
        </p:nvSpPr>
        <p:spPr>
          <a:xfrm>
            <a:off x="3681036" y="171220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234198A-4F81-F854-980C-FDBFC2187ACD}"/>
              </a:ext>
            </a:extLst>
          </p:cNvPr>
          <p:cNvSpPr/>
          <p:nvPr/>
        </p:nvSpPr>
        <p:spPr>
          <a:xfrm>
            <a:off x="3681036" y="185288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66A6FC3-BE33-E59E-264B-32FD5C6BA579}"/>
              </a:ext>
            </a:extLst>
          </p:cNvPr>
          <p:cNvSpPr/>
          <p:nvPr/>
        </p:nvSpPr>
        <p:spPr>
          <a:xfrm>
            <a:off x="3785645" y="188680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6F8FF48-156C-35E1-0CE9-640BBC672C9A}"/>
              </a:ext>
            </a:extLst>
          </p:cNvPr>
          <p:cNvSpPr/>
          <p:nvPr/>
        </p:nvSpPr>
        <p:spPr>
          <a:xfrm>
            <a:off x="3739925" y="1625665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B091D85-0F34-0747-3876-32FBE96BF1E7}"/>
              </a:ext>
            </a:extLst>
          </p:cNvPr>
          <p:cNvSpPr/>
          <p:nvPr/>
        </p:nvSpPr>
        <p:spPr>
          <a:xfrm>
            <a:off x="3739925" y="176634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C50687D-0206-E9C3-E8CA-964AA674C38A}"/>
              </a:ext>
            </a:extLst>
          </p:cNvPr>
          <p:cNvSpPr/>
          <p:nvPr/>
        </p:nvSpPr>
        <p:spPr>
          <a:xfrm>
            <a:off x="3785645" y="167138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F5EA092-9A69-626D-7678-C5C7C65008A0}"/>
              </a:ext>
            </a:extLst>
          </p:cNvPr>
          <p:cNvSpPr/>
          <p:nvPr/>
        </p:nvSpPr>
        <p:spPr>
          <a:xfrm>
            <a:off x="3635316" y="180716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409FFE-2CD7-9500-634F-3F0E58B4D6CB}"/>
              </a:ext>
            </a:extLst>
          </p:cNvPr>
          <p:cNvSpPr/>
          <p:nvPr/>
        </p:nvSpPr>
        <p:spPr>
          <a:xfrm>
            <a:off x="4181741" y="202646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E9C55A3-CE46-2017-8701-B0F6F445CA62}"/>
              </a:ext>
            </a:extLst>
          </p:cNvPr>
          <p:cNvSpPr/>
          <p:nvPr/>
        </p:nvSpPr>
        <p:spPr>
          <a:xfrm>
            <a:off x="4227461" y="207218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CDE8F2DE-DAB6-A037-3737-140FE00648D3}"/>
              </a:ext>
            </a:extLst>
          </p:cNvPr>
          <p:cNvSpPr/>
          <p:nvPr/>
        </p:nvSpPr>
        <p:spPr>
          <a:xfrm>
            <a:off x="4227461" y="221285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83404B6-DAAC-0984-BAD9-4328F9EB13CD}"/>
              </a:ext>
            </a:extLst>
          </p:cNvPr>
          <p:cNvSpPr/>
          <p:nvPr/>
        </p:nvSpPr>
        <p:spPr>
          <a:xfrm>
            <a:off x="4332070" y="224678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568F717-C6A2-3E36-EDA5-A949719B97CF}"/>
              </a:ext>
            </a:extLst>
          </p:cNvPr>
          <p:cNvSpPr/>
          <p:nvPr/>
        </p:nvSpPr>
        <p:spPr>
          <a:xfrm>
            <a:off x="4286350" y="198564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AB563BA-DA43-7593-FC89-6F8EB876111E}"/>
              </a:ext>
            </a:extLst>
          </p:cNvPr>
          <p:cNvSpPr/>
          <p:nvPr/>
        </p:nvSpPr>
        <p:spPr>
          <a:xfrm>
            <a:off x="4286350" y="2126319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2B6B6B2-B9BD-E9D8-7FD7-E60911A78CCC}"/>
              </a:ext>
            </a:extLst>
          </p:cNvPr>
          <p:cNvSpPr/>
          <p:nvPr/>
        </p:nvSpPr>
        <p:spPr>
          <a:xfrm>
            <a:off x="4332070" y="203136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D3A07A4-C6F1-0FDB-4DB3-06F46893C0A7}"/>
              </a:ext>
            </a:extLst>
          </p:cNvPr>
          <p:cNvSpPr/>
          <p:nvPr/>
        </p:nvSpPr>
        <p:spPr>
          <a:xfrm>
            <a:off x="4181741" y="216713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BAA513E-F754-59F3-D6E0-F733DE44186D}"/>
              </a:ext>
            </a:extLst>
          </p:cNvPr>
          <p:cNvSpPr/>
          <p:nvPr/>
        </p:nvSpPr>
        <p:spPr>
          <a:xfrm>
            <a:off x="4509460" y="192148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1A63C85-EABB-3E02-9D4C-CA585A4E97A6}"/>
              </a:ext>
            </a:extLst>
          </p:cNvPr>
          <p:cNvSpPr/>
          <p:nvPr/>
        </p:nvSpPr>
        <p:spPr>
          <a:xfrm>
            <a:off x="4555180" y="196720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0CCDF9-EE08-58EB-6595-5A60CA865528}"/>
              </a:ext>
            </a:extLst>
          </p:cNvPr>
          <p:cNvSpPr/>
          <p:nvPr/>
        </p:nvSpPr>
        <p:spPr>
          <a:xfrm>
            <a:off x="4555180" y="2107883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1ADF0FD-4864-D567-92D5-0A626A1E0CE2}"/>
              </a:ext>
            </a:extLst>
          </p:cNvPr>
          <p:cNvSpPr/>
          <p:nvPr/>
        </p:nvSpPr>
        <p:spPr>
          <a:xfrm>
            <a:off x="4659789" y="214180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8A2CC51-A2C5-FEAA-97AA-4D01771B5AA6}"/>
              </a:ext>
            </a:extLst>
          </p:cNvPr>
          <p:cNvSpPr/>
          <p:nvPr/>
        </p:nvSpPr>
        <p:spPr>
          <a:xfrm>
            <a:off x="4614069" y="188066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BFCD08A-E5E9-F317-D7AE-C7C036242C47}"/>
              </a:ext>
            </a:extLst>
          </p:cNvPr>
          <p:cNvSpPr/>
          <p:nvPr/>
        </p:nvSpPr>
        <p:spPr>
          <a:xfrm>
            <a:off x="4614069" y="202134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8228021-4E0C-AD09-4A1C-460F74A26C41}"/>
              </a:ext>
            </a:extLst>
          </p:cNvPr>
          <p:cNvSpPr/>
          <p:nvPr/>
        </p:nvSpPr>
        <p:spPr>
          <a:xfrm>
            <a:off x="4659789" y="192638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C8D7095-C33D-0FB6-0294-5B7E434EAF69}"/>
              </a:ext>
            </a:extLst>
          </p:cNvPr>
          <p:cNvSpPr/>
          <p:nvPr/>
        </p:nvSpPr>
        <p:spPr>
          <a:xfrm>
            <a:off x="4509460" y="2062163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50EE1ED-1B5B-E30D-B0C3-2B81CFE2F381}"/>
              </a:ext>
            </a:extLst>
          </p:cNvPr>
          <p:cNvSpPr txBox="1"/>
          <p:nvPr/>
        </p:nvSpPr>
        <p:spPr>
          <a:xfrm>
            <a:off x="3368422" y="2297552"/>
            <a:ext cx="1859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of Word by Topic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0504AC3-0313-85BD-7A0F-D3017890C964}"/>
              </a:ext>
            </a:extLst>
          </p:cNvPr>
          <p:cNvSpPr txBox="1"/>
          <p:nvPr/>
        </p:nvSpPr>
        <p:spPr>
          <a:xfrm>
            <a:off x="3222814" y="3363865"/>
            <a:ext cx="21900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of Document by Topic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4BC03D7-9D42-6334-96B3-DE089932BACB}"/>
              </a:ext>
            </a:extLst>
          </p:cNvPr>
          <p:cNvSpPr/>
          <p:nvPr/>
        </p:nvSpPr>
        <p:spPr>
          <a:xfrm>
            <a:off x="3558437" y="2585971"/>
            <a:ext cx="658720" cy="763602"/>
          </a:xfrm>
          <a:prstGeom prst="rect">
            <a:avLst/>
          </a:prstGeom>
          <a:noFill/>
          <a:ln>
            <a:solidFill>
              <a:srgbClr val="1D498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9D8E00D-68DF-B56D-01C8-783B9181D39D}"/>
              </a:ext>
            </a:extLst>
          </p:cNvPr>
          <p:cNvSpPr/>
          <p:nvPr/>
        </p:nvSpPr>
        <p:spPr>
          <a:xfrm>
            <a:off x="4415652" y="2591946"/>
            <a:ext cx="658720" cy="91440"/>
          </a:xfrm>
          <a:prstGeom prst="rect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2262B25-67CE-BFD1-4729-F19FED6201E4}"/>
              </a:ext>
            </a:extLst>
          </p:cNvPr>
          <p:cNvSpPr/>
          <p:nvPr/>
        </p:nvSpPr>
        <p:spPr>
          <a:xfrm>
            <a:off x="4415652" y="2744346"/>
            <a:ext cx="658720" cy="91440"/>
          </a:xfrm>
          <a:prstGeom prst="rect">
            <a:avLst/>
          </a:prstGeom>
          <a:solidFill>
            <a:srgbClr val="DF1D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F7231C5-D6B1-FC1A-057F-81C49E3B0EF6}"/>
              </a:ext>
            </a:extLst>
          </p:cNvPr>
          <p:cNvSpPr/>
          <p:nvPr/>
        </p:nvSpPr>
        <p:spPr>
          <a:xfrm>
            <a:off x="4415652" y="2896746"/>
            <a:ext cx="658720" cy="91440"/>
          </a:xfrm>
          <a:prstGeom prst="rect">
            <a:avLst/>
          </a:prstGeom>
          <a:solidFill>
            <a:srgbClr val="58B3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D8076B8-C292-9695-52EF-7AFE5045FDF8}"/>
              </a:ext>
            </a:extLst>
          </p:cNvPr>
          <p:cNvSpPr/>
          <p:nvPr/>
        </p:nvSpPr>
        <p:spPr>
          <a:xfrm>
            <a:off x="4415652" y="3049145"/>
            <a:ext cx="658720" cy="300427"/>
          </a:xfrm>
          <a:prstGeom prst="rect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895BF1B-9E30-A10F-E6AD-F21CF626AB10}"/>
              </a:ext>
            </a:extLst>
          </p:cNvPr>
          <p:cNvSpPr/>
          <p:nvPr/>
        </p:nvSpPr>
        <p:spPr>
          <a:xfrm>
            <a:off x="3626283" y="2640499"/>
            <a:ext cx="45720" cy="45720"/>
          </a:xfrm>
          <a:prstGeom prst="ellipse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71900D2-CC5C-6273-6DDB-F29A3F748FE9}"/>
              </a:ext>
            </a:extLst>
          </p:cNvPr>
          <p:cNvSpPr/>
          <p:nvPr/>
        </p:nvSpPr>
        <p:spPr>
          <a:xfrm>
            <a:off x="3875293" y="2931274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B3547F86-5C8E-FF2C-8222-159109D5C601}"/>
              </a:ext>
            </a:extLst>
          </p:cNvPr>
          <p:cNvSpPr/>
          <p:nvPr/>
        </p:nvSpPr>
        <p:spPr>
          <a:xfrm>
            <a:off x="4117062" y="2613883"/>
            <a:ext cx="45720" cy="45720"/>
          </a:xfrm>
          <a:prstGeom prst="ellipse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AC93BFC-99AF-F7A3-94DD-CD433850140E}"/>
              </a:ext>
            </a:extLst>
          </p:cNvPr>
          <p:cNvSpPr/>
          <p:nvPr/>
        </p:nvSpPr>
        <p:spPr>
          <a:xfrm>
            <a:off x="3904566" y="310376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AF65F75-53A8-6A84-B0A8-41FF3616F8A8}"/>
              </a:ext>
            </a:extLst>
          </p:cNvPr>
          <p:cNvSpPr/>
          <p:nvPr/>
        </p:nvSpPr>
        <p:spPr>
          <a:xfrm>
            <a:off x="3685153" y="2728348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B47A66A-CBF8-84EF-B2BC-D270B8EC8CF1}"/>
              </a:ext>
            </a:extLst>
          </p:cNvPr>
          <p:cNvSpPr/>
          <p:nvPr/>
        </p:nvSpPr>
        <p:spPr>
          <a:xfrm>
            <a:off x="3741068" y="310376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EC009E9-7E9A-65B0-3B3D-B81DEAADDC3B}"/>
              </a:ext>
            </a:extLst>
          </p:cNvPr>
          <p:cNvSpPr/>
          <p:nvPr/>
        </p:nvSpPr>
        <p:spPr>
          <a:xfrm>
            <a:off x="3825551" y="3277086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7C1DCB2D-E306-007F-A2E9-45D735F2D9F1}"/>
              </a:ext>
            </a:extLst>
          </p:cNvPr>
          <p:cNvSpPr/>
          <p:nvPr/>
        </p:nvSpPr>
        <p:spPr>
          <a:xfrm>
            <a:off x="3730892" y="2599680"/>
            <a:ext cx="45720" cy="45720"/>
          </a:xfrm>
          <a:prstGeom prst="ellipse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302974C-5F6D-5747-4682-79EB6BF2E9E5}"/>
              </a:ext>
            </a:extLst>
          </p:cNvPr>
          <p:cNvSpPr/>
          <p:nvPr/>
        </p:nvSpPr>
        <p:spPr>
          <a:xfrm>
            <a:off x="3744042" y="2782486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1A08B4BA-3347-2A93-79CC-EF5BE3B89D0F}"/>
              </a:ext>
            </a:extLst>
          </p:cNvPr>
          <p:cNvSpPr/>
          <p:nvPr/>
        </p:nvSpPr>
        <p:spPr>
          <a:xfrm>
            <a:off x="3979902" y="2890455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01499FC-86C7-61D4-6FBB-BE6519189515}"/>
              </a:ext>
            </a:extLst>
          </p:cNvPr>
          <p:cNvSpPr/>
          <p:nvPr/>
        </p:nvSpPr>
        <p:spPr>
          <a:xfrm>
            <a:off x="3622147" y="2913315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74BC6BC-3D4C-6735-46E0-0FD4A02AE229}"/>
              </a:ext>
            </a:extLst>
          </p:cNvPr>
          <p:cNvSpPr/>
          <p:nvPr/>
        </p:nvSpPr>
        <p:spPr>
          <a:xfrm>
            <a:off x="3734949" y="2936175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150682D-219A-D3E5-3F57-C02252CC834E}"/>
              </a:ext>
            </a:extLst>
          </p:cNvPr>
          <p:cNvSpPr/>
          <p:nvPr/>
        </p:nvSpPr>
        <p:spPr>
          <a:xfrm>
            <a:off x="3776612" y="2645399"/>
            <a:ext cx="45720" cy="45720"/>
          </a:xfrm>
          <a:prstGeom prst="ellipse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986A9C8-35FB-2AE7-1E28-04D8933CFC1B}"/>
              </a:ext>
            </a:extLst>
          </p:cNvPr>
          <p:cNvSpPr/>
          <p:nvPr/>
        </p:nvSpPr>
        <p:spPr>
          <a:xfrm>
            <a:off x="3695348" y="305804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43973D4-9E2C-DBD5-768C-D005999A60B3}"/>
              </a:ext>
            </a:extLst>
          </p:cNvPr>
          <p:cNvSpPr/>
          <p:nvPr/>
        </p:nvSpPr>
        <p:spPr>
          <a:xfrm>
            <a:off x="3789522" y="3169868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EEA44DA-5675-958B-212A-78B6FE9EB3D8}"/>
              </a:ext>
            </a:extLst>
          </p:cNvPr>
          <p:cNvSpPr/>
          <p:nvPr/>
        </p:nvSpPr>
        <p:spPr>
          <a:xfrm>
            <a:off x="3835242" y="3215588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5EE50F7-2050-3324-4F59-34BAA0F809FB}"/>
              </a:ext>
            </a:extLst>
          </p:cNvPr>
          <p:cNvSpPr/>
          <p:nvPr/>
        </p:nvSpPr>
        <p:spPr>
          <a:xfrm>
            <a:off x="3858340" y="3090581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A9B7E50-CBD3-B0C7-5794-82631D659BB8}"/>
              </a:ext>
            </a:extLst>
          </p:cNvPr>
          <p:cNvSpPr/>
          <p:nvPr/>
        </p:nvSpPr>
        <p:spPr>
          <a:xfrm>
            <a:off x="4127257" y="302210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66A9070-B483-F7C8-C6AB-7505B514903A}"/>
              </a:ext>
            </a:extLst>
          </p:cNvPr>
          <p:cNvSpPr/>
          <p:nvPr/>
        </p:nvSpPr>
        <p:spPr>
          <a:xfrm>
            <a:off x="4100777" y="2814016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93BF54D-2DBE-FFFE-B65E-70082907FA10}"/>
              </a:ext>
            </a:extLst>
          </p:cNvPr>
          <p:cNvSpPr/>
          <p:nvPr/>
        </p:nvSpPr>
        <p:spPr>
          <a:xfrm>
            <a:off x="4131279" y="2909915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504FDD8-BE54-36C2-AF7C-A67FFA79C861}"/>
              </a:ext>
            </a:extLst>
          </p:cNvPr>
          <p:cNvSpPr/>
          <p:nvPr/>
        </p:nvSpPr>
        <p:spPr>
          <a:xfrm>
            <a:off x="3939851" y="3174768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1496339-6400-44D9-0110-ADCF7F246F04}"/>
              </a:ext>
            </a:extLst>
          </p:cNvPr>
          <p:cNvSpPr/>
          <p:nvPr/>
        </p:nvSpPr>
        <p:spPr>
          <a:xfrm>
            <a:off x="4026670" y="2950734"/>
            <a:ext cx="45720" cy="457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03324A9-90E3-75FD-390A-DC628ADAC6B9}"/>
              </a:ext>
            </a:extLst>
          </p:cNvPr>
          <p:cNvSpPr/>
          <p:nvPr/>
        </p:nvSpPr>
        <p:spPr>
          <a:xfrm>
            <a:off x="3618707" y="306782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3D3B0CA-B96A-6A87-FDC5-9E65A21DC741}"/>
              </a:ext>
            </a:extLst>
          </p:cNvPr>
          <p:cNvSpPr/>
          <p:nvPr/>
        </p:nvSpPr>
        <p:spPr>
          <a:xfrm>
            <a:off x="3664427" y="311354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EDF2BC6-55A2-20CE-3098-D33146BF627D}"/>
              </a:ext>
            </a:extLst>
          </p:cNvPr>
          <p:cNvSpPr/>
          <p:nvPr/>
        </p:nvSpPr>
        <p:spPr>
          <a:xfrm>
            <a:off x="3664427" y="3254226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6B281B44-D050-4A96-7469-9B69BED9368D}"/>
              </a:ext>
            </a:extLst>
          </p:cNvPr>
          <p:cNvSpPr/>
          <p:nvPr/>
        </p:nvSpPr>
        <p:spPr>
          <a:xfrm>
            <a:off x="3769036" y="328814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D74557D-4D63-8A1D-A022-6E5D8C1F4BD5}"/>
              </a:ext>
            </a:extLst>
          </p:cNvPr>
          <p:cNvSpPr/>
          <p:nvPr/>
        </p:nvSpPr>
        <p:spPr>
          <a:xfrm>
            <a:off x="3667401" y="2792266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B5A7E01-9884-D7BF-ECE9-11F0AAA181A7}"/>
              </a:ext>
            </a:extLst>
          </p:cNvPr>
          <p:cNvSpPr/>
          <p:nvPr/>
        </p:nvSpPr>
        <p:spPr>
          <a:xfrm>
            <a:off x="3723316" y="3167687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6CBE434F-880E-673E-A98B-EE758FC5F3BC}"/>
              </a:ext>
            </a:extLst>
          </p:cNvPr>
          <p:cNvSpPr/>
          <p:nvPr/>
        </p:nvSpPr>
        <p:spPr>
          <a:xfrm>
            <a:off x="3769036" y="3072729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6AD798A4-2E71-8FF5-B56D-1EA168DE3966}"/>
              </a:ext>
            </a:extLst>
          </p:cNvPr>
          <p:cNvSpPr/>
          <p:nvPr/>
        </p:nvSpPr>
        <p:spPr>
          <a:xfrm>
            <a:off x="3618707" y="3208506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B09785A-7430-2368-F2C0-37736FB4D098}"/>
              </a:ext>
            </a:extLst>
          </p:cNvPr>
          <p:cNvSpPr/>
          <p:nvPr/>
        </p:nvSpPr>
        <p:spPr>
          <a:xfrm>
            <a:off x="3890511" y="2728110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251C4F7-7846-A935-C4F6-B8F377849D9D}"/>
              </a:ext>
            </a:extLst>
          </p:cNvPr>
          <p:cNvSpPr/>
          <p:nvPr/>
        </p:nvSpPr>
        <p:spPr>
          <a:xfrm>
            <a:off x="3936231" y="2773830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C84FD4E-5B98-C235-181D-149DBF97E2F6}"/>
              </a:ext>
            </a:extLst>
          </p:cNvPr>
          <p:cNvSpPr/>
          <p:nvPr/>
        </p:nvSpPr>
        <p:spPr>
          <a:xfrm>
            <a:off x="3992146" y="3149251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CF164E3B-C94F-06E9-2FC9-79FC9292D9E0}"/>
              </a:ext>
            </a:extLst>
          </p:cNvPr>
          <p:cNvSpPr/>
          <p:nvPr/>
        </p:nvSpPr>
        <p:spPr>
          <a:xfrm>
            <a:off x="4096755" y="3183174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69FAF62-5186-FEDB-8690-573EE1A88481}"/>
              </a:ext>
            </a:extLst>
          </p:cNvPr>
          <p:cNvSpPr/>
          <p:nvPr/>
        </p:nvSpPr>
        <p:spPr>
          <a:xfrm>
            <a:off x="3981970" y="2645162"/>
            <a:ext cx="45720" cy="45720"/>
          </a:xfrm>
          <a:prstGeom prst="ellipse">
            <a:avLst/>
          </a:prstGeom>
          <a:solidFill>
            <a:srgbClr val="1D4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249C2E99-8E56-EF10-D072-1AB7EBFCCA2D}"/>
              </a:ext>
            </a:extLst>
          </p:cNvPr>
          <p:cNvSpPr/>
          <p:nvPr/>
        </p:nvSpPr>
        <p:spPr>
          <a:xfrm>
            <a:off x="4051035" y="3062712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4B8D2320-DBA0-9B21-0997-8A634B473E63}"/>
              </a:ext>
            </a:extLst>
          </p:cNvPr>
          <p:cNvSpPr/>
          <p:nvPr/>
        </p:nvSpPr>
        <p:spPr>
          <a:xfrm>
            <a:off x="4040840" y="2733010"/>
            <a:ext cx="45720" cy="457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81C1564-1277-2E8B-3638-D0F464706CEA}"/>
              </a:ext>
            </a:extLst>
          </p:cNvPr>
          <p:cNvSpPr/>
          <p:nvPr/>
        </p:nvSpPr>
        <p:spPr>
          <a:xfrm>
            <a:off x="3990823" y="3277086"/>
            <a:ext cx="45720" cy="45720"/>
          </a:xfrm>
          <a:prstGeom prst="ellipse">
            <a:avLst/>
          </a:prstGeom>
          <a:solidFill>
            <a:srgbClr val="8E609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Arrow: Right 147">
            <a:extLst>
              <a:ext uri="{FF2B5EF4-FFF2-40B4-BE49-F238E27FC236}">
                <a16:creationId xmlns:a16="http://schemas.microsoft.com/office/drawing/2014/main" id="{F42200E2-F457-750A-FC94-F9355C688129}"/>
              </a:ext>
            </a:extLst>
          </p:cNvPr>
          <p:cNvSpPr/>
          <p:nvPr/>
        </p:nvSpPr>
        <p:spPr>
          <a:xfrm rot="2182045" flipV="1">
            <a:off x="3116616" y="2925997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87EED0F-7BEC-A41A-6B78-FB32CC6433F3}"/>
              </a:ext>
            </a:extLst>
          </p:cNvPr>
          <p:cNvSpPr txBox="1"/>
          <p:nvPr/>
        </p:nvSpPr>
        <p:spPr>
          <a:xfrm>
            <a:off x="803849" y="1283215"/>
            <a:ext cx="3945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 discovers latent themes shared across documents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CCF63FE-06FF-4878-ACBE-790B114CBC6D}"/>
              </a:ext>
            </a:extLst>
          </p:cNvPr>
          <p:cNvSpPr txBox="1"/>
          <p:nvPr/>
        </p:nvSpPr>
        <p:spPr>
          <a:xfrm>
            <a:off x="393998" y="6110244"/>
            <a:ext cx="34283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latin typeface="Arial" panose="020B0604020202020204" pitchFamily="34" charset="0"/>
                <a:cs typeface="Arial" panose="020B0604020202020204" pitchFamily="34" charset="0"/>
              </a:rPr>
              <a:t>Source: Introduction to Probabilistic Topic Models paper by Blei et. al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5F993D17-8A22-3C45-766A-69C7A9F6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22" y="3712095"/>
            <a:ext cx="4687964" cy="2436181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E917550-8022-2732-D945-61EDC72F06A9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52AC4B83-8C01-486D-84A5-118E3A190FE4}"/>
              </a:ext>
            </a:extLst>
          </p:cNvPr>
          <p:cNvSpPr/>
          <p:nvPr/>
        </p:nvSpPr>
        <p:spPr>
          <a:xfrm>
            <a:off x="8343601" y="2273852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B6856FA-017B-4E89-A37E-275CF342FA58}"/>
              </a:ext>
            </a:extLst>
          </p:cNvPr>
          <p:cNvSpPr/>
          <p:nvPr/>
        </p:nvSpPr>
        <p:spPr>
          <a:xfrm>
            <a:off x="7966249" y="20272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8E5583D-C160-4C1D-A91E-B2305C2C9217}"/>
              </a:ext>
            </a:extLst>
          </p:cNvPr>
          <p:cNvSpPr/>
          <p:nvPr/>
        </p:nvSpPr>
        <p:spPr>
          <a:xfrm>
            <a:off x="7920529" y="21796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A2D182E7-9B3A-4D02-824B-5ED2BB42FD95}"/>
              </a:ext>
            </a:extLst>
          </p:cNvPr>
          <p:cNvSpPr/>
          <p:nvPr/>
        </p:nvSpPr>
        <p:spPr>
          <a:xfrm>
            <a:off x="8246365" y="190323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02890F7D-7C7C-4A38-8910-96D9F1D03C80}"/>
              </a:ext>
            </a:extLst>
          </p:cNvPr>
          <p:cNvSpPr/>
          <p:nvPr/>
        </p:nvSpPr>
        <p:spPr>
          <a:xfrm>
            <a:off x="7966249" y="23320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97D3F97-1784-4F32-80D8-BA7EB83A2B03}"/>
              </a:ext>
            </a:extLst>
          </p:cNvPr>
          <p:cNvSpPr/>
          <p:nvPr/>
        </p:nvSpPr>
        <p:spPr>
          <a:xfrm>
            <a:off x="8377729" y="19336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D919AE4-2669-4A92-862B-2EF276BA7811}"/>
              </a:ext>
            </a:extLst>
          </p:cNvPr>
          <p:cNvSpPr/>
          <p:nvPr/>
        </p:nvSpPr>
        <p:spPr>
          <a:xfrm>
            <a:off x="8213186" y="209486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6841402-4C9B-49AC-B93F-C7991BB86061}"/>
              </a:ext>
            </a:extLst>
          </p:cNvPr>
          <p:cNvSpPr/>
          <p:nvPr/>
        </p:nvSpPr>
        <p:spPr>
          <a:xfrm>
            <a:off x="8057689" y="21375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9EE787D-67F7-4C34-A554-BC5CD42FC178}"/>
              </a:ext>
            </a:extLst>
          </p:cNvPr>
          <p:cNvSpPr/>
          <p:nvPr/>
        </p:nvSpPr>
        <p:spPr>
          <a:xfrm>
            <a:off x="8087561" y="226362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CA42796-7C2E-4FA1-B36A-ED8917E53342}"/>
              </a:ext>
            </a:extLst>
          </p:cNvPr>
          <p:cNvSpPr/>
          <p:nvPr/>
        </p:nvSpPr>
        <p:spPr>
          <a:xfrm>
            <a:off x="8012630" y="245829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CEA071AB-7A47-484E-BE9E-815886026B0F}"/>
              </a:ext>
            </a:extLst>
          </p:cNvPr>
          <p:cNvSpPr/>
          <p:nvPr/>
        </p:nvSpPr>
        <p:spPr>
          <a:xfrm>
            <a:off x="8332009" y="24268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E371A6E-8E72-46DB-AB16-85D0E15B5E84}"/>
              </a:ext>
            </a:extLst>
          </p:cNvPr>
          <p:cNvSpPr/>
          <p:nvPr/>
        </p:nvSpPr>
        <p:spPr>
          <a:xfrm>
            <a:off x="8288537" y="201518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AF0BE6F-FA30-4E9F-9BAE-52437E87676A}"/>
              </a:ext>
            </a:extLst>
          </p:cNvPr>
          <p:cNvSpPr/>
          <p:nvPr/>
        </p:nvSpPr>
        <p:spPr>
          <a:xfrm>
            <a:off x="8472769" y="21216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44B064CC-9B93-4782-B1D2-A63F6EF4EE3F}"/>
              </a:ext>
            </a:extLst>
          </p:cNvPr>
          <p:cNvSpPr/>
          <p:nvPr/>
        </p:nvSpPr>
        <p:spPr>
          <a:xfrm>
            <a:off x="8389321" y="263433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DD0BA288-6680-4B24-942B-015C1B1ACEC3}"/>
              </a:ext>
            </a:extLst>
          </p:cNvPr>
          <p:cNvSpPr/>
          <p:nvPr/>
        </p:nvSpPr>
        <p:spPr>
          <a:xfrm>
            <a:off x="8663961" y="222813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D3AF4EC-AD00-41FB-B4D4-6F3180BDDC3E}"/>
              </a:ext>
            </a:extLst>
          </p:cNvPr>
          <p:cNvSpPr/>
          <p:nvPr/>
        </p:nvSpPr>
        <p:spPr>
          <a:xfrm>
            <a:off x="8589162" y="21465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55A074D-5E15-4A60-8558-D146A1437461}"/>
              </a:ext>
            </a:extLst>
          </p:cNvPr>
          <p:cNvSpPr/>
          <p:nvPr/>
        </p:nvSpPr>
        <p:spPr>
          <a:xfrm>
            <a:off x="8627772" y="237736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FD0D0F26-3983-4CD6-B898-94BC60DAF67D}"/>
              </a:ext>
            </a:extLst>
          </p:cNvPr>
          <p:cNvSpPr/>
          <p:nvPr/>
        </p:nvSpPr>
        <p:spPr>
          <a:xfrm>
            <a:off x="8472769" y="24006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00D6B3B-B979-4203-9289-464A93A7E806}"/>
              </a:ext>
            </a:extLst>
          </p:cNvPr>
          <p:cNvSpPr/>
          <p:nvPr/>
        </p:nvSpPr>
        <p:spPr>
          <a:xfrm>
            <a:off x="8536332" y="193884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4423351-55D8-4DF6-8D35-B52E80F929FF}"/>
              </a:ext>
            </a:extLst>
          </p:cNvPr>
          <p:cNvSpPr/>
          <p:nvPr/>
        </p:nvSpPr>
        <p:spPr>
          <a:xfrm>
            <a:off x="8480761" y="202447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5E9F849B-C807-4DC2-8CD5-EFAD5B8124E7}"/>
              </a:ext>
            </a:extLst>
          </p:cNvPr>
          <p:cNvSpPr/>
          <p:nvPr/>
        </p:nvSpPr>
        <p:spPr>
          <a:xfrm>
            <a:off x="8167466" y="25571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24E79317-9D68-43A5-BD95-EC7C742E48B4}"/>
              </a:ext>
            </a:extLst>
          </p:cNvPr>
          <p:cNvSpPr/>
          <p:nvPr/>
        </p:nvSpPr>
        <p:spPr>
          <a:xfrm>
            <a:off x="9239120" y="1702183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C37D233B-F1D8-4C0C-98D4-B096386C8ED5}"/>
              </a:ext>
            </a:extLst>
          </p:cNvPr>
          <p:cNvSpPr/>
          <p:nvPr/>
        </p:nvSpPr>
        <p:spPr>
          <a:xfrm>
            <a:off x="8861768" y="14556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576A495-315D-4BF5-9EC9-7EAA999403FE}"/>
              </a:ext>
            </a:extLst>
          </p:cNvPr>
          <p:cNvSpPr/>
          <p:nvPr/>
        </p:nvSpPr>
        <p:spPr>
          <a:xfrm>
            <a:off x="8816048" y="16080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5ECCFFA2-FC69-47AA-9DC4-5190AEC32609}"/>
              </a:ext>
            </a:extLst>
          </p:cNvPr>
          <p:cNvSpPr/>
          <p:nvPr/>
        </p:nvSpPr>
        <p:spPr>
          <a:xfrm>
            <a:off x="9141884" y="13315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CA32A8AD-2EB8-400F-9B4F-D53A1A125524}"/>
              </a:ext>
            </a:extLst>
          </p:cNvPr>
          <p:cNvSpPr/>
          <p:nvPr/>
        </p:nvSpPr>
        <p:spPr>
          <a:xfrm>
            <a:off x="8861768" y="17604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8A454C9A-9148-4272-AC8D-DE2A3A6AD572}"/>
              </a:ext>
            </a:extLst>
          </p:cNvPr>
          <p:cNvSpPr/>
          <p:nvPr/>
        </p:nvSpPr>
        <p:spPr>
          <a:xfrm>
            <a:off x="9273248" y="136195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19848266-AB9B-4E08-9F87-B8787857147E}"/>
              </a:ext>
            </a:extLst>
          </p:cNvPr>
          <p:cNvSpPr/>
          <p:nvPr/>
        </p:nvSpPr>
        <p:spPr>
          <a:xfrm>
            <a:off x="9108705" y="152319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0BF57124-20A9-4A53-95E5-1DA328F5FC74}"/>
              </a:ext>
            </a:extLst>
          </p:cNvPr>
          <p:cNvSpPr/>
          <p:nvPr/>
        </p:nvSpPr>
        <p:spPr>
          <a:xfrm>
            <a:off x="8941914" y="155408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786E0D5-9695-439A-8DB9-B104AFB36C1C}"/>
              </a:ext>
            </a:extLst>
          </p:cNvPr>
          <p:cNvSpPr/>
          <p:nvPr/>
        </p:nvSpPr>
        <p:spPr>
          <a:xfrm>
            <a:off x="8971786" y="168010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15FF4F10-2D3F-4BF0-9FCD-80610F0E42CF}"/>
              </a:ext>
            </a:extLst>
          </p:cNvPr>
          <p:cNvSpPr/>
          <p:nvPr/>
        </p:nvSpPr>
        <p:spPr>
          <a:xfrm>
            <a:off x="8908149" y="18866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42DED5C5-62D5-4F0D-8FA1-E9FC992197F4}"/>
              </a:ext>
            </a:extLst>
          </p:cNvPr>
          <p:cNvSpPr/>
          <p:nvPr/>
        </p:nvSpPr>
        <p:spPr>
          <a:xfrm>
            <a:off x="9227528" y="18551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BD3E5690-AA64-414F-AECE-83DFB899CFC2}"/>
              </a:ext>
            </a:extLst>
          </p:cNvPr>
          <p:cNvSpPr/>
          <p:nvPr/>
        </p:nvSpPr>
        <p:spPr>
          <a:xfrm>
            <a:off x="9268856" y="150345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2B75211F-B29B-44A0-A899-2FEBFC6E2061}"/>
              </a:ext>
            </a:extLst>
          </p:cNvPr>
          <p:cNvSpPr/>
          <p:nvPr/>
        </p:nvSpPr>
        <p:spPr>
          <a:xfrm>
            <a:off x="9368288" y="154995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7A716931-E714-4433-B25B-30245442A5E6}"/>
              </a:ext>
            </a:extLst>
          </p:cNvPr>
          <p:cNvSpPr/>
          <p:nvPr/>
        </p:nvSpPr>
        <p:spPr>
          <a:xfrm>
            <a:off x="9330560" y="20067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4EC03460-1E1B-4D07-BE0D-155C3A28DC1D}"/>
              </a:ext>
            </a:extLst>
          </p:cNvPr>
          <p:cNvSpPr/>
          <p:nvPr/>
        </p:nvSpPr>
        <p:spPr>
          <a:xfrm>
            <a:off x="9559480" y="16564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38798B4-DAAC-4C48-AF7D-AFE310774BAE}"/>
              </a:ext>
            </a:extLst>
          </p:cNvPr>
          <p:cNvSpPr/>
          <p:nvPr/>
        </p:nvSpPr>
        <p:spPr>
          <a:xfrm>
            <a:off x="9484681" y="15749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1853F6B5-AFF0-4A39-8C99-DE954E496DB5}"/>
              </a:ext>
            </a:extLst>
          </p:cNvPr>
          <p:cNvSpPr/>
          <p:nvPr/>
        </p:nvSpPr>
        <p:spPr>
          <a:xfrm>
            <a:off x="9523291" y="180569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43F72D7-BFE6-4046-8CDA-AD674A412609}"/>
              </a:ext>
            </a:extLst>
          </p:cNvPr>
          <p:cNvSpPr/>
          <p:nvPr/>
        </p:nvSpPr>
        <p:spPr>
          <a:xfrm>
            <a:off x="9368288" y="182900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345F494C-F8D4-44D9-8B43-001603D6A224}"/>
              </a:ext>
            </a:extLst>
          </p:cNvPr>
          <p:cNvSpPr/>
          <p:nvPr/>
        </p:nvSpPr>
        <p:spPr>
          <a:xfrm>
            <a:off x="9431851" y="136717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225C7FD3-059E-49AB-89BA-BA00763F1645}"/>
              </a:ext>
            </a:extLst>
          </p:cNvPr>
          <p:cNvSpPr/>
          <p:nvPr/>
        </p:nvSpPr>
        <p:spPr>
          <a:xfrm>
            <a:off x="9376280" y="14528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603AE5A1-6338-4B92-8DB6-5D05F98C15C1}"/>
              </a:ext>
            </a:extLst>
          </p:cNvPr>
          <p:cNvSpPr/>
          <p:nvPr/>
        </p:nvSpPr>
        <p:spPr>
          <a:xfrm>
            <a:off x="9062985" y="198549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3B327B4D-9455-46A4-A28A-16A2B704DFC6}"/>
              </a:ext>
            </a:extLst>
          </p:cNvPr>
          <p:cNvSpPr/>
          <p:nvPr/>
        </p:nvSpPr>
        <p:spPr>
          <a:xfrm>
            <a:off x="9588185" y="2488545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C8C6048-403F-49F1-9238-311FAC29F1DD}"/>
              </a:ext>
            </a:extLst>
          </p:cNvPr>
          <p:cNvSpPr/>
          <p:nvPr/>
        </p:nvSpPr>
        <p:spPr>
          <a:xfrm>
            <a:off x="9210833" y="22419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B6426A91-8491-4F39-A48E-B668A17869A1}"/>
              </a:ext>
            </a:extLst>
          </p:cNvPr>
          <p:cNvSpPr/>
          <p:nvPr/>
        </p:nvSpPr>
        <p:spPr>
          <a:xfrm>
            <a:off x="9165113" y="23943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8E61051D-EF04-4EAA-8B64-EA2874A2AA55}"/>
              </a:ext>
            </a:extLst>
          </p:cNvPr>
          <p:cNvSpPr/>
          <p:nvPr/>
        </p:nvSpPr>
        <p:spPr>
          <a:xfrm>
            <a:off x="9490949" y="211792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280E3C9C-A6DA-4479-8FCB-7882ABAC74B1}"/>
              </a:ext>
            </a:extLst>
          </p:cNvPr>
          <p:cNvSpPr/>
          <p:nvPr/>
        </p:nvSpPr>
        <p:spPr>
          <a:xfrm>
            <a:off x="9210833" y="25467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330E7A66-38BF-461F-AE2F-9E0C92E91281}"/>
              </a:ext>
            </a:extLst>
          </p:cNvPr>
          <p:cNvSpPr/>
          <p:nvPr/>
        </p:nvSpPr>
        <p:spPr>
          <a:xfrm>
            <a:off x="9622313" y="21483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9E31AAC5-136D-4A4E-AFBE-4EF0C1DC1B1A}"/>
              </a:ext>
            </a:extLst>
          </p:cNvPr>
          <p:cNvSpPr/>
          <p:nvPr/>
        </p:nvSpPr>
        <p:spPr>
          <a:xfrm>
            <a:off x="9457770" y="23095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D6D93CCD-CF66-47BA-BC80-7385EED2BDBA}"/>
              </a:ext>
            </a:extLst>
          </p:cNvPr>
          <p:cNvSpPr/>
          <p:nvPr/>
        </p:nvSpPr>
        <p:spPr>
          <a:xfrm>
            <a:off x="9290979" y="23404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0D7C8ABE-0E29-4A03-8BA0-1F48784E2285}"/>
              </a:ext>
            </a:extLst>
          </p:cNvPr>
          <p:cNvSpPr/>
          <p:nvPr/>
        </p:nvSpPr>
        <p:spPr>
          <a:xfrm>
            <a:off x="9320851" y="246646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49AD0E25-45F7-462D-870A-9AD0D0F2D35D}"/>
              </a:ext>
            </a:extLst>
          </p:cNvPr>
          <p:cNvSpPr/>
          <p:nvPr/>
        </p:nvSpPr>
        <p:spPr>
          <a:xfrm>
            <a:off x="9257214" y="26729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0CD50C42-E710-4253-86FA-C99110293995}"/>
              </a:ext>
            </a:extLst>
          </p:cNvPr>
          <p:cNvSpPr/>
          <p:nvPr/>
        </p:nvSpPr>
        <p:spPr>
          <a:xfrm>
            <a:off x="9576593" y="264155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8C0D253E-4B3A-4107-97D8-FEB93DA4056C}"/>
              </a:ext>
            </a:extLst>
          </p:cNvPr>
          <p:cNvSpPr/>
          <p:nvPr/>
        </p:nvSpPr>
        <p:spPr>
          <a:xfrm>
            <a:off x="9617921" y="228981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59BF61BF-76D9-4EF1-B74C-51D6FAC7CE9A}"/>
              </a:ext>
            </a:extLst>
          </p:cNvPr>
          <p:cNvSpPr/>
          <p:nvPr/>
        </p:nvSpPr>
        <p:spPr>
          <a:xfrm>
            <a:off x="9717353" y="233631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808D3735-AE80-4973-A527-A6D238160BBB}"/>
              </a:ext>
            </a:extLst>
          </p:cNvPr>
          <p:cNvSpPr/>
          <p:nvPr/>
        </p:nvSpPr>
        <p:spPr>
          <a:xfrm>
            <a:off x="9679625" y="279309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53302782-8179-4C5D-ADF0-72FCABF8A640}"/>
              </a:ext>
            </a:extLst>
          </p:cNvPr>
          <p:cNvSpPr/>
          <p:nvPr/>
        </p:nvSpPr>
        <p:spPr>
          <a:xfrm>
            <a:off x="9908545" y="244282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2631589C-DE0F-4FA3-AFBD-A75CFEC704A1}"/>
              </a:ext>
            </a:extLst>
          </p:cNvPr>
          <p:cNvSpPr/>
          <p:nvPr/>
        </p:nvSpPr>
        <p:spPr>
          <a:xfrm>
            <a:off x="9833746" y="23612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49B4986B-047B-4120-B1BB-24D25D877F83}"/>
              </a:ext>
            </a:extLst>
          </p:cNvPr>
          <p:cNvSpPr/>
          <p:nvPr/>
        </p:nvSpPr>
        <p:spPr>
          <a:xfrm>
            <a:off x="9872356" y="259205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A00204EB-4867-4992-BCB1-56B26303F17E}"/>
              </a:ext>
            </a:extLst>
          </p:cNvPr>
          <p:cNvSpPr/>
          <p:nvPr/>
        </p:nvSpPr>
        <p:spPr>
          <a:xfrm>
            <a:off x="9717353" y="261536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3DEF763-0151-4449-BFB8-4A1C1E867DF0}"/>
              </a:ext>
            </a:extLst>
          </p:cNvPr>
          <p:cNvSpPr/>
          <p:nvPr/>
        </p:nvSpPr>
        <p:spPr>
          <a:xfrm>
            <a:off x="9780916" y="21535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BCF9CA3-C863-4691-A3E5-0A72E6533BE6}"/>
              </a:ext>
            </a:extLst>
          </p:cNvPr>
          <p:cNvSpPr/>
          <p:nvPr/>
        </p:nvSpPr>
        <p:spPr>
          <a:xfrm>
            <a:off x="9725345" y="223917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840CD54C-F503-4678-B608-2390A9292791}"/>
              </a:ext>
            </a:extLst>
          </p:cNvPr>
          <p:cNvSpPr/>
          <p:nvPr/>
        </p:nvSpPr>
        <p:spPr>
          <a:xfrm>
            <a:off x="9412050" y="277185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45D5904F-6BB0-410F-B901-D7F95EA72B91}"/>
              </a:ext>
            </a:extLst>
          </p:cNvPr>
          <p:cNvSpPr/>
          <p:nvPr/>
        </p:nvSpPr>
        <p:spPr>
          <a:xfrm>
            <a:off x="10542145" y="2121698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677A960-1138-41F5-83AD-F6A5FED85E76}"/>
              </a:ext>
            </a:extLst>
          </p:cNvPr>
          <p:cNvSpPr/>
          <p:nvPr/>
        </p:nvSpPr>
        <p:spPr>
          <a:xfrm>
            <a:off x="10164793" y="187512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468DBE78-426D-4D76-84CA-3A1CA50676CC}"/>
              </a:ext>
            </a:extLst>
          </p:cNvPr>
          <p:cNvSpPr/>
          <p:nvPr/>
        </p:nvSpPr>
        <p:spPr>
          <a:xfrm>
            <a:off x="10119073" y="202752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BC059E6A-F8EE-4FC9-AA47-B6E7C0F808AA}"/>
              </a:ext>
            </a:extLst>
          </p:cNvPr>
          <p:cNvSpPr/>
          <p:nvPr/>
        </p:nvSpPr>
        <p:spPr>
          <a:xfrm>
            <a:off x="10444909" y="17510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73BB5E5D-7D41-4264-9567-161C427478FB}"/>
              </a:ext>
            </a:extLst>
          </p:cNvPr>
          <p:cNvSpPr/>
          <p:nvPr/>
        </p:nvSpPr>
        <p:spPr>
          <a:xfrm>
            <a:off x="10164793" y="217992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F753A6EC-9643-4A4A-864F-7A78917A3341}"/>
              </a:ext>
            </a:extLst>
          </p:cNvPr>
          <p:cNvSpPr/>
          <p:nvPr/>
        </p:nvSpPr>
        <p:spPr>
          <a:xfrm>
            <a:off x="10576273" y="178147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182BF5A1-D7F5-4644-92A9-E57C22CD3314}"/>
              </a:ext>
            </a:extLst>
          </p:cNvPr>
          <p:cNvSpPr/>
          <p:nvPr/>
        </p:nvSpPr>
        <p:spPr>
          <a:xfrm>
            <a:off x="10411730" y="194271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7E5E68CD-1F5E-49E6-929D-41338683C80A}"/>
              </a:ext>
            </a:extLst>
          </p:cNvPr>
          <p:cNvSpPr/>
          <p:nvPr/>
        </p:nvSpPr>
        <p:spPr>
          <a:xfrm>
            <a:off x="10244939" y="19735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AA7E5A62-B30E-4290-AF43-FD83DD169B8C}"/>
              </a:ext>
            </a:extLst>
          </p:cNvPr>
          <p:cNvSpPr/>
          <p:nvPr/>
        </p:nvSpPr>
        <p:spPr>
          <a:xfrm>
            <a:off x="10274811" y="209962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3172F282-6548-408C-882A-C38EE6CE4E64}"/>
              </a:ext>
            </a:extLst>
          </p:cNvPr>
          <p:cNvSpPr/>
          <p:nvPr/>
        </p:nvSpPr>
        <p:spPr>
          <a:xfrm>
            <a:off x="10211174" y="23061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6FC503B-5C8F-4F6F-A276-F5EA5D2FC323}"/>
              </a:ext>
            </a:extLst>
          </p:cNvPr>
          <p:cNvSpPr/>
          <p:nvPr/>
        </p:nvSpPr>
        <p:spPr>
          <a:xfrm>
            <a:off x="10530553" y="22747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438FCE40-D1A2-4AD1-9766-400CDFA8273C}"/>
              </a:ext>
            </a:extLst>
          </p:cNvPr>
          <p:cNvSpPr/>
          <p:nvPr/>
        </p:nvSpPr>
        <p:spPr>
          <a:xfrm>
            <a:off x="10571881" y="192296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3F7C8468-2658-420B-8358-B6D3D8963F72}"/>
              </a:ext>
            </a:extLst>
          </p:cNvPr>
          <p:cNvSpPr/>
          <p:nvPr/>
        </p:nvSpPr>
        <p:spPr>
          <a:xfrm>
            <a:off x="10671313" y="196946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289EF01C-7D99-4835-8F27-2B21874A307B}"/>
              </a:ext>
            </a:extLst>
          </p:cNvPr>
          <p:cNvSpPr/>
          <p:nvPr/>
        </p:nvSpPr>
        <p:spPr>
          <a:xfrm>
            <a:off x="10633585" y="242625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AADD32BF-F696-4B6D-A5B3-64433CF6E25D}"/>
              </a:ext>
            </a:extLst>
          </p:cNvPr>
          <p:cNvSpPr/>
          <p:nvPr/>
        </p:nvSpPr>
        <p:spPr>
          <a:xfrm>
            <a:off x="10862505" y="207597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556AB06C-B043-4F51-906C-D324357B0A4A}"/>
              </a:ext>
            </a:extLst>
          </p:cNvPr>
          <p:cNvSpPr/>
          <p:nvPr/>
        </p:nvSpPr>
        <p:spPr>
          <a:xfrm>
            <a:off x="10787706" y="199442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77AB6DA3-2FDF-43FE-85A1-98B328F405C2}"/>
              </a:ext>
            </a:extLst>
          </p:cNvPr>
          <p:cNvSpPr/>
          <p:nvPr/>
        </p:nvSpPr>
        <p:spPr>
          <a:xfrm>
            <a:off x="10826316" y="22252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3DC2E132-F313-46A9-AA96-A774D97FA2B9}"/>
              </a:ext>
            </a:extLst>
          </p:cNvPr>
          <p:cNvSpPr/>
          <p:nvPr/>
        </p:nvSpPr>
        <p:spPr>
          <a:xfrm>
            <a:off x="10671313" y="224851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7DA07649-08B1-44E9-BE1E-A15E6889D195}"/>
              </a:ext>
            </a:extLst>
          </p:cNvPr>
          <p:cNvSpPr/>
          <p:nvPr/>
        </p:nvSpPr>
        <p:spPr>
          <a:xfrm>
            <a:off x="10734876" y="17866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4BE6F230-3F39-4B11-AB6C-DAD6CB9514AC}"/>
              </a:ext>
            </a:extLst>
          </p:cNvPr>
          <p:cNvSpPr/>
          <p:nvPr/>
        </p:nvSpPr>
        <p:spPr>
          <a:xfrm>
            <a:off x="10679305" y="187232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C45DCDA-BBB9-4EA2-BF55-04C66171C627}"/>
              </a:ext>
            </a:extLst>
          </p:cNvPr>
          <p:cNvSpPr/>
          <p:nvPr/>
        </p:nvSpPr>
        <p:spPr>
          <a:xfrm>
            <a:off x="10366010" y="240500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187C5AB7-057D-46D6-AA8E-96775628E6C0}"/>
              </a:ext>
            </a:extLst>
          </p:cNvPr>
          <p:cNvSpPr/>
          <p:nvPr/>
        </p:nvSpPr>
        <p:spPr>
          <a:xfrm>
            <a:off x="8612023" y="3067331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4A7F83C-0EA0-4B96-9B15-01DBDAECD0C5}"/>
              </a:ext>
            </a:extLst>
          </p:cNvPr>
          <p:cNvSpPr/>
          <p:nvPr/>
        </p:nvSpPr>
        <p:spPr>
          <a:xfrm>
            <a:off x="8234671" y="289285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43D8D830-E7A2-4CA3-B496-06B3378FC064}"/>
              </a:ext>
            </a:extLst>
          </p:cNvPr>
          <p:cNvSpPr/>
          <p:nvPr/>
        </p:nvSpPr>
        <p:spPr>
          <a:xfrm>
            <a:off x="8188951" y="304525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AC4260A-D885-43D6-9D35-B472B856F6E7}"/>
              </a:ext>
            </a:extLst>
          </p:cNvPr>
          <p:cNvSpPr/>
          <p:nvPr/>
        </p:nvSpPr>
        <p:spPr>
          <a:xfrm>
            <a:off x="8469067" y="275264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46554380-57F5-4F76-9754-7F52A1F711A2}"/>
              </a:ext>
            </a:extLst>
          </p:cNvPr>
          <p:cNvSpPr/>
          <p:nvPr/>
        </p:nvSpPr>
        <p:spPr>
          <a:xfrm>
            <a:off x="8234671" y="31255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CB3C0EFE-50B3-4E94-B203-692D9B6DE550}"/>
              </a:ext>
            </a:extLst>
          </p:cNvPr>
          <p:cNvSpPr/>
          <p:nvPr/>
        </p:nvSpPr>
        <p:spPr>
          <a:xfrm>
            <a:off x="8646151" y="272710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0AD044D-5AA0-44C2-BB59-3923B3628B6D}"/>
              </a:ext>
            </a:extLst>
          </p:cNvPr>
          <p:cNvSpPr/>
          <p:nvPr/>
        </p:nvSpPr>
        <p:spPr>
          <a:xfrm>
            <a:off x="8442032" y="288453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BC2C68C-650B-44EB-BBAD-5A3BE975C66C}"/>
              </a:ext>
            </a:extLst>
          </p:cNvPr>
          <p:cNvSpPr/>
          <p:nvPr/>
        </p:nvSpPr>
        <p:spPr>
          <a:xfrm>
            <a:off x="8314817" y="29192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045E3DCC-6235-48FE-A00C-0CF60106CB8D}"/>
              </a:ext>
            </a:extLst>
          </p:cNvPr>
          <p:cNvSpPr/>
          <p:nvPr/>
        </p:nvSpPr>
        <p:spPr>
          <a:xfrm>
            <a:off x="8344689" y="304525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B084E33-605D-423E-9AE3-345806C40E13}"/>
              </a:ext>
            </a:extLst>
          </p:cNvPr>
          <p:cNvSpPr/>
          <p:nvPr/>
        </p:nvSpPr>
        <p:spPr>
          <a:xfrm>
            <a:off x="8281052" y="325177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FE5C75F-5938-4988-8D51-60BB3DA37FD4}"/>
              </a:ext>
            </a:extLst>
          </p:cNvPr>
          <p:cNvSpPr/>
          <p:nvPr/>
        </p:nvSpPr>
        <p:spPr>
          <a:xfrm>
            <a:off x="8600431" y="32203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A557D80-B5A3-4AFF-B7DF-1C43AE8680EE}"/>
              </a:ext>
            </a:extLst>
          </p:cNvPr>
          <p:cNvSpPr/>
          <p:nvPr/>
        </p:nvSpPr>
        <p:spPr>
          <a:xfrm>
            <a:off x="8641759" y="286859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E95489C-0A79-4C13-B508-688E358CA068}"/>
              </a:ext>
            </a:extLst>
          </p:cNvPr>
          <p:cNvSpPr/>
          <p:nvPr/>
        </p:nvSpPr>
        <p:spPr>
          <a:xfrm>
            <a:off x="8741191" y="28989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48F4676-F41F-4EC3-ADF3-04EE8CEA6B20}"/>
              </a:ext>
            </a:extLst>
          </p:cNvPr>
          <p:cNvSpPr/>
          <p:nvPr/>
        </p:nvSpPr>
        <p:spPr>
          <a:xfrm>
            <a:off x="8703463" y="337188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AE3A854E-4D55-4B52-94E7-10B9D0C5723A}"/>
              </a:ext>
            </a:extLst>
          </p:cNvPr>
          <p:cNvSpPr/>
          <p:nvPr/>
        </p:nvSpPr>
        <p:spPr>
          <a:xfrm>
            <a:off x="8932383" y="302161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C848772-1439-4647-A9D1-FEF5FB8418E1}"/>
              </a:ext>
            </a:extLst>
          </p:cNvPr>
          <p:cNvSpPr/>
          <p:nvPr/>
        </p:nvSpPr>
        <p:spPr>
          <a:xfrm>
            <a:off x="8857584" y="294006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2B6C2FA3-231C-4AC5-AF4D-CD0237A1B35F}"/>
              </a:ext>
            </a:extLst>
          </p:cNvPr>
          <p:cNvSpPr/>
          <p:nvPr/>
        </p:nvSpPr>
        <p:spPr>
          <a:xfrm>
            <a:off x="8896194" y="317084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DEB7AB37-B605-46E1-9397-C45E8748892E}"/>
              </a:ext>
            </a:extLst>
          </p:cNvPr>
          <p:cNvSpPr/>
          <p:nvPr/>
        </p:nvSpPr>
        <p:spPr>
          <a:xfrm>
            <a:off x="8741191" y="319415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8760A6E-D2C0-46C4-9C3D-20D23BFCB107}"/>
              </a:ext>
            </a:extLst>
          </p:cNvPr>
          <p:cNvSpPr/>
          <p:nvPr/>
        </p:nvSpPr>
        <p:spPr>
          <a:xfrm>
            <a:off x="8804754" y="273232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86D630A-E548-4DBE-A1EB-A94E1FD7809B}"/>
              </a:ext>
            </a:extLst>
          </p:cNvPr>
          <p:cNvSpPr/>
          <p:nvPr/>
        </p:nvSpPr>
        <p:spPr>
          <a:xfrm>
            <a:off x="8926066" y="28132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2084745E-A798-4B49-A5A2-4F013BC249FB}"/>
              </a:ext>
            </a:extLst>
          </p:cNvPr>
          <p:cNvSpPr/>
          <p:nvPr/>
        </p:nvSpPr>
        <p:spPr>
          <a:xfrm>
            <a:off x="8435888" y="33506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F7B92A94-1660-4178-9DCE-4D7B3A451556}"/>
              </a:ext>
            </a:extLst>
          </p:cNvPr>
          <p:cNvSpPr/>
          <p:nvPr/>
        </p:nvSpPr>
        <p:spPr>
          <a:xfrm>
            <a:off x="10425285" y="3025393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D5B4CCA7-34C7-4AB5-B969-53248650C96F}"/>
              </a:ext>
            </a:extLst>
          </p:cNvPr>
          <p:cNvSpPr/>
          <p:nvPr/>
        </p:nvSpPr>
        <p:spPr>
          <a:xfrm>
            <a:off x="10047933" y="27788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C66AF7A-DF06-49BE-BC16-FB70F0381581}"/>
              </a:ext>
            </a:extLst>
          </p:cNvPr>
          <p:cNvSpPr/>
          <p:nvPr/>
        </p:nvSpPr>
        <p:spPr>
          <a:xfrm>
            <a:off x="10002213" y="29312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3B69D129-A531-457E-88A0-D080088F7EB0}"/>
              </a:ext>
            </a:extLst>
          </p:cNvPr>
          <p:cNvSpPr/>
          <p:nvPr/>
        </p:nvSpPr>
        <p:spPr>
          <a:xfrm>
            <a:off x="10328049" y="26547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25454B5-3134-42F8-870B-F8FCE395947A}"/>
              </a:ext>
            </a:extLst>
          </p:cNvPr>
          <p:cNvSpPr/>
          <p:nvPr/>
        </p:nvSpPr>
        <p:spPr>
          <a:xfrm>
            <a:off x="10047933" y="30836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FE6C1BBC-139B-493E-8D22-88EC0573A2A9}"/>
              </a:ext>
            </a:extLst>
          </p:cNvPr>
          <p:cNvSpPr/>
          <p:nvPr/>
        </p:nvSpPr>
        <p:spPr>
          <a:xfrm>
            <a:off x="10459413" y="26851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BCEF4B1B-C641-40F0-8057-96E02295E659}"/>
              </a:ext>
            </a:extLst>
          </p:cNvPr>
          <p:cNvSpPr/>
          <p:nvPr/>
        </p:nvSpPr>
        <p:spPr>
          <a:xfrm>
            <a:off x="10294870" y="284640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25C226A-E542-479C-B83E-AD31C1ACEF4D}"/>
              </a:ext>
            </a:extLst>
          </p:cNvPr>
          <p:cNvSpPr/>
          <p:nvPr/>
        </p:nvSpPr>
        <p:spPr>
          <a:xfrm>
            <a:off x="10128079" y="287729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9D757B3F-2132-4A0B-A729-907DAE0E0849}"/>
              </a:ext>
            </a:extLst>
          </p:cNvPr>
          <p:cNvSpPr/>
          <p:nvPr/>
        </p:nvSpPr>
        <p:spPr>
          <a:xfrm>
            <a:off x="10157951" y="300331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88FF7E6E-7421-4777-AB9A-FC707697C34A}"/>
              </a:ext>
            </a:extLst>
          </p:cNvPr>
          <p:cNvSpPr/>
          <p:nvPr/>
        </p:nvSpPr>
        <p:spPr>
          <a:xfrm>
            <a:off x="10094314" y="320983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360B559F-9110-4BD4-83A7-18B2157F8E77}"/>
              </a:ext>
            </a:extLst>
          </p:cNvPr>
          <p:cNvSpPr/>
          <p:nvPr/>
        </p:nvSpPr>
        <p:spPr>
          <a:xfrm>
            <a:off x="10413693" y="317840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5570179-25B2-4D94-AEBA-46AFB6155655}"/>
              </a:ext>
            </a:extLst>
          </p:cNvPr>
          <p:cNvSpPr/>
          <p:nvPr/>
        </p:nvSpPr>
        <p:spPr>
          <a:xfrm>
            <a:off x="10455021" y="282666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F903AE9E-F09D-44E1-98CC-C0CA8ACEEA1C}"/>
              </a:ext>
            </a:extLst>
          </p:cNvPr>
          <p:cNvSpPr/>
          <p:nvPr/>
        </p:nvSpPr>
        <p:spPr>
          <a:xfrm>
            <a:off x="10554453" y="28731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4998EC9D-4ED7-4873-ACE4-2F4F98C06177}"/>
              </a:ext>
            </a:extLst>
          </p:cNvPr>
          <p:cNvSpPr/>
          <p:nvPr/>
        </p:nvSpPr>
        <p:spPr>
          <a:xfrm>
            <a:off x="10516725" y="33299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CE5680D3-328B-45A3-BE41-2763F0ED3390}"/>
              </a:ext>
            </a:extLst>
          </p:cNvPr>
          <p:cNvSpPr/>
          <p:nvPr/>
        </p:nvSpPr>
        <p:spPr>
          <a:xfrm>
            <a:off x="10745645" y="297967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D6BD546-CBA8-4BFA-9143-6C26CD4E279C}"/>
              </a:ext>
            </a:extLst>
          </p:cNvPr>
          <p:cNvSpPr/>
          <p:nvPr/>
        </p:nvSpPr>
        <p:spPr>
          <a:xfrm>
            <a:off x="10670846" y="289812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3AC2C0E6-0D54-4689-BE8B-D2019DEB7C24}"/>
              </a:ext>
            </a:extLst>
          </p:cNvPr>
          <p:cNvSpPr/>
          <p:nvPr/>
        </p:nvSpPr>
        <p:spPr>
          <a:xfrm>
            <a:off x="10709456" y="312890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F8CF7F56-892D-41E9-9E42-500BD8DEF6AB}"/>
              </a:ext>
            </a:extLst>
          </p:cNvPr>
          <p:cNvSpPr/>
          <p:nvPr/>
        </p:nvSpPr>
        <p:spPr>
          <a:xfrm>
            <a:off x="10554453" y="315221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819E5253-B22E-4CD7-B7EE-F236E63DEB53}"/>
              </a:ext>
            </a:extLst>
          </p:cNvPr>
          <p:cNvSpPr/>
          <p:nvPr/>
        </p:nvSpPr>
        <p:spPr>
          <a:xfrm>
            <a:off x="10618016" y="269038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33447CF1-0DC0-452B-ABF9-13CC45B0F099}"/>
              </a:ext>
            </a:extLst>
          </p:cNvPr>
          <p:cNvSpPr/>
          <p:nvPr/>
        </p:nvSpPr>
        <p:spPr>
          <a:xfrm>
            <a:off x="10562445" y="277601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8F1732B6-6C68-4141-8BE6-500B15CEBE85}"/>
              </a:ext>
            </a:extLst>
          </p:cNvPr>
          <p:cNvSpPr/>
          <p:nvPr/>
        </p:nvSpPr>
        <p:spPr>
          <a:xfrm>
            <a:off x="10249150" y="33087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730004F1-B82D-4BD1-81ED-20D59EE426E5}"/>
              </a:ext>
            </a:extLst>
          </p:cNvPr>
          <p:cNvSpPr/>
          <p:nvPr/>
        </p:nvSpPr>
        <p:spPr>
          <a:xfrm>
            <a:off x="7438958" y="2782113"/>
            <a:ext cx="91440" cy="91440"/>
          </a:xfrm>
          <a:prstGeom prst="roundRect">
            <a:avLst/>
          </a:prstGeom>
          <a:solidFill>
            <a:srgbClr val="DE837D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D0312D00-D6C0-4875-83A1-2900872EFDD9}"/>
              </a:ext>
            </a:extLst>
          </p:cNvPr>
          <p:cNvSpPr/>
          <p:nvPr/>
        </p:nvSpPr>
        <p:spPr>
          <a:xfrm>
            <a:off x="7061812" y="25420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F7F164FC-0188-400E-9BE1-5A787D5DF4FD}"/>
              </a:ext>
            </a:extLst>
          </p:cNvPr>
          <p:cNvSpPr/>
          <p:nvPr/>
        </p:nvSpPr>
        <p:spPr>
          <a:xfrm>
            <a:off x="7016092" y="26944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2C0E3B40-DBD9-4298-A6E0-BFA154D1F7B5}"/>
              </a:ext>
            </a:extLst>
          </p:cNvPr>
          <p:cNvSpPr/>
          <p:nvPr/>
        </p:nvSpPr>
        <p:spPr>
          <a:xfrm>
            <a:off x="7367473" y="242984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ED2CE1D-0910-46F0-94BF-09F7910C6532}"/>
              </a:ext>
            </a:extLst>
          </p:cNvPr>
          <p:cNvSpPr/>
          <p:nvPr/>
        </p:nvSpPr>
        <p:spPr>
          <a:xfrm>
            <a:off x="7061812" y="284684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FFCFFCB9-3EF3-456A-B8EE-63FA076D01B9}"/>
              </a:ext>
            </a:extLst>
          </p:cNvPr>
          <p:cNvSpPr/>
          <p:nvPr/>
        </p:nvSpPr>
        <p:spPr>
          <a:xfrm>
            <a:off x="7473292" y="246637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482BC797-3457-4B52-8D06-77FDE3A1E98B}"/>
              </a:ext>
            </a:extLst>
          </p:cNvPr>
          <p:cNvSpPr/>
          <p:nvPr/>
        </p:nvSpPr>
        <p:spPr>
          <a:xfrm>
            <a:off x="7334294" y="262148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D7FE0C6F-5AD9-4369-91CC-898F8E8559CA}"/>
              </a:ext>
            </a:extLst>
          </p:cNvPr>
          <p:cNvSpPr/>
          <p:nvPr/>
        </p:nvSpPr>
        <p:spPr>
          <a:xfrm>
            <a:off x="7167503" y="265236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9BD10D5F-BCFE-4A3C-83DE-1BAEF9233A4F}"/>
              </a:ext>
            </a:extLst>
          </p:cNvPr>
          <p:cNvSpPr/>
          <p:nvPr/>
        </p:nvSpPr>
        <p:spPr>
          <a:xfrm>
            <a:off x="7171830" y="278451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77C750D9-6C4D-4DAF-99E6-9ED9EB3E3BD7}"/>
              </a:ext>
            </a:extLst>
          </p:cNvPr>
          <p:cNvSpPr/>
          <p:nvPr/>
        </p:nvSpPr>
        <p:spPr>
          <a:xfrm>
            <a:off x="7133738" y="2984911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E9DC41B4-3CEF-4306-8FF7-A0F6C6F3DAD0}"/>
              </a:ext>
            </a:extLst>
          </p:cNvPr>
          <p:cNvSpPr/>
          <p:nvPr/>
        </p:nvSpPr>
        <p:spPr>
          <a:xfrm>
            <a:off x="7427572" y="294163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27B40021-2968-4B23-BB27-E24C645C9772}"/>
              </a:ext>
            </a:extLst>
          </p:cNvPr>
          <p:cNvSpPr/>
          <p:nvPr/>
        </p:nvSpPr>
        <p:spPr>
          <a:xfrm>
            <a:off x="7468900" y="2589886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F8EEA2C5-3260-4547-85D7-4870CA0C2DCE}"/>
              </a:ext>
            </a:extLst>
          </p:cNvPr>
          <p:cNvSpPr/>
          <p:nvPr/>
        </p:nvSpPr>
        <p:spPr>
          <a:xfrm>
            <a:off x="7568332" y="265436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328236DB-4467-4196-990E-F8885C123C87}"/>
              </a:ext>
            </a:extLst>
          </p:cNvPr>
          <p:cNvSpPr/>
          <p:nvPr/>
        </p:nvSpPr>
        <p:spPr>
          <a:xfrm>
            <a:off x="7530604" y="309317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D5350FEF-71AA-413C-BF61-19943E3D33F4}"/>
              </a:ext>
            </a:extLst>
          </p:cNvPr>
          <p:cNvSpPr/>
          <p:nvPr/>
        </p:nvSpPr>
        <p:spPr>
          <a:xfrm>
            <a:off x="7759524" y="274289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E07474FC-ABF8-4C97-8FA9-D09A38BE569A}"/>
              </a:ext>
            </a:extLst>
          </p:cNvPr>
          <p:cNvSpPr/>
          <p:nvPr/>
        </p:nvSpPr>
        <p:spPr>
          <a:xfrm>
            <a:off x="7696019" y="269117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B3CA78A4-0D3E-406C-8FB5-64846F97006E}"/>
              </a:ext>
            </a:extLst>
          </p:cNvPr>
          <p:cNvSpPr/>
          <p:nvPr/>
        </p:nvSpPr>
        <p:spPr>
          <a:xfrm>
            <a:off x="7723335" y="289212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0E6CE3B6-96A1-4220-8BF8-28F8D24B1D6A}"/>
              </a:ext>
            </a:extLst>
          </p:cNvPr>
          <p:cNvSpPr/>
          <p:nvPr/>
        </p:nvSpPr>
        <p:spPr>
          <a:xfrm>
            <a:off x="7568332" y="29154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D51D7439-71F4-4493-A4CA-F20FEA2C2E10}"/>
              </a:ext>
            </a:extLst>
          </p:cNvPr>
          <p:cNvSpPr/>
          <p:nvPr/>
        </p:nvSpPr>
        <p:spPr>
          <a:xfrm>
            <a:off x="7631895" y="2453610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E97A741-DCDF-415E-8D55-202A1F25E12C}"/>
              </a:ext>
            </a:extLst>
          </p:cNvPr>
          <p:cNvSpPr/>
          <p:nvPr/>
        </p:nvSpPr>
        <p:spPr>
          <a:xfrm>
            <a:off x="7576324" y="2539243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4FA65C2-3B81-4654-B07A-56F84F4C1CD0}"/>
              </a:ext>
            </a:extLst>
          </p:cNvPr>
          <p:cNvSpPr/>
          <p:nvPr/>
        </p:nvSpPr>
        <p:spPr>
          <a:xfrm>
            <a:off x="7263029" y="307192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602E8F58-84CD-481E-9EF0-CFE7B4F5E94A}"/>
              </a:ext>
            </a:extLst>
          </p:cNvPr>
          <p:cNvSpPr/>
          <p:nvPr/>
        </p:nvSpPr>
        <p:spPr>
          <a:xfrm>
            <a:off x="6733365" y="226121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B3FD4B91-4B58-446A-B895-A06A938F01F3}"/>
              </a:ext>
            </a:extLst>
          </p:cNvPr>
          <p:cNvSpPr/>
          <p:nvPr/>
        </p:nvSpPr>
        <p:spPr>
          <a:xfrm>
            <a:off x="6687645" y="241361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F85AB8FB-C813-48B2-B5BC-4557B8BAA57C}"/>
              </a:ext>
            </a:extLst>
          </p:cNvPr>
          <p:cNvSpPr/>
          <p:nvPr/>
        </p:nvSpPr>
        <p:spPr>
          <a:xfrm>
            <a:off x="7013481" y="2137169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B8819AEA-05BA-48D7-B5B3-3AB898962D4C}"/>
              </a:ext>
            </a:extLst>
          </p:cNvPr>
          <p:cNvSpPr/>
          <p:nvPr/>
        </p:nvSpPr>
        <p:spPr>
          <a:xfrm>
            <a:off x="6733365" y="2583995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AAD70E0A-DAA3-477D-B122-D2E933DB3FA1}"/>
              </a:ext>
            </a:extLst>
          </p:cNvPr>
          <p:cNvSpPr/>
          <p:nvPr/>
        </p:nvSpPr>
        <p:spPr>
          <a:xfrm>
            <a:off x="7144845" y="218554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3B15187F-4075-46F9-9EDC-FAAAE4CF576A}"/>
              </a:ext>
            </a:extLst>
          </p:cNvPr>
          <p:cNvSpPr/>
          <p:nvPr/>
        </p:nvSpPr>
        <p:spPr>
          <a:xfrm>
            <a:off x="6980302" y="2328804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EB18156-29DD-4722-868C-567C066B3C21}"/>
              </a:ext>
            </a:extLst>
          </p:cNvPr>
          <p:cNvSpPr/>
          <p:nvPr/>
        </p:nvSpPr>
        <p:spPr>
          <a:xfrm>
            <a:off x="6868928" y="2515537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D28813E0-223A-4751-B918-FE108B766281}"/>
              </a:ext>
            </a:extLst>
          </p:cNvPr>
          <p:cNvSpPr/>
          <p:nvPr/>
        </p:nvSpPr>
        <p:spPr>
          <a:xfrm>
            <a:off x="6805291" y="2704082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3DFB92A7-26B0-4632-8008-A663B2781837}"/>
              </a:ext>
            </a:extLst>
          </p:cNvPr>
          <p:cNvSpPr/>
          <p:nvPr/>
        </p:nvSpPr>
        <p:spPr>
          <a:xfrm>
            <a:off x="7303448" y="2190758"/>
            <a:ext cx="91440" cy="91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096B961-CD33-416C-AF35-BD58430828D0}"/>
              </a:ext>
            </a:extLst>
          </p:cNvPr>
          <p:cNvCxnSpPr>
            <a:stCxn id="277" idx="0"/>
            <a:endCxn id="280" idx="4"/>
          </p:cNvCxnSpPr>
          <p:nvPr/>
        </p:nvCxnSpPr>
        <p:spPr>
          <a:xfrm flipH="1" flipV="1">
            <a:off x="7413193" y="2521286"/>
            <a:ext cx="71485" cy="260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D8B167A-745F-40BD-AA3D-1B02EC3874A7}"/>
              </a:ext>
            </a:extLst>
          </p:cNvPr>
          <p:cNvCxnSpPr>
            <a:stCxn id="277" idx="2"/>
            <a:endCxn id="286" idx="7"/>
          </p:cNvCxnSpPr>
          <p:nvPr/>
        </p:nvCxnSpPr>
        <p:spPr>
          <a:xfrm flipH="1">
            <a:off x="7211787" y="2873553"/>
            <a:ext cx="272891" cy="124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2216EDDE-0594-478E-ABCD-213B476EDA41}"/>
              </a:ext>
            </a:extLst>
          </p:cNvPr>
          <p:cNvCxnSpPr>
            <a:stCxn id="277" idx="0"/>
            <a:endCxn id="302" idx="5"/>
          </p:cNvCxnSpPr>
          <p:nvPr/>
        </p:nvCxnSpPr>
        <p:spPr>
          <a:xfrm flipH="1" flipV="1">
            <a:off x="7222894" y="2263591"/>
            <a:ext cx="261784" cy="518522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86258876-7AD7-4CCD-AB59-558F40146871}"/>
              </a:ext>
            </a:extLst>
          </p:cNvPr>
          <p:cNvCxnSpPr>
            <a:cxnSpLocks/>
            <a:stCxn id="277" idx="1"/>
            <a:endCxn id="304" idx="5"/>
          </p:cNvCxnSpPr>
          <p:nvPr/>
        </p:nvCxnSpPr>
        <p:spPr>
          <a:xfrm flipH="1" flipV="1">
            <a:off x="6946977" y="2593586"/>
            <a:ext cx="491981" cy="234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E07ACC9C-7D40-4182-9E17-BD392421AC24}"/>
              </a:ext>
            </a:extLst>
          </p:cNvPr>
          <p:cNvCxnSpPr>
            <a:stCxn id="146" idx="1"/>
            <a:endCxn id="159" idx="6"/>
          </p:cNvCxnSpPr>
          <p:nvPr/>
        </p:nvCxnSpPr>
        <p:spPr>
          <a:xfrm flipH="1" flipV="1">
            <a:off x="8179001" y="2309343"/>
            <a:ext cx="164600" cy="1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A9FA72C7-571E-4960-82D9-FDAC4FD2540C}"/>
              </a:ext>
            </a:extLst>
          </p:cNvPr>
          <p:cNvCxnSpPr>
            <a:cxnSpLocks/>
            <a:stCxn id="146" idx="3"/>
            <a:endCxn id="165" idx="1"/>
          </p:cNvCxnSpPr>
          <p:nvPr/>
        </p:nvCxnSpPr>
        <p:spPr>
          <a:xfrm flipV="1">
            <a:off x="8435041" y="2241523"/>
            <a:ext cx="242311" cy="78049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79B886EA-1086-452E-8D43-8E44FAEE6FB9}"/>
              </a:ext>
            </a:extLst>
          </p:cNvPr>
          <p:cNvCxnSpPr>
            <a:stCxn id="146" idx="0"/>
            <a:endCxn id="156" idx="4"/>
          </p:cNvCxnSpPr>
          <p:nvPr/>
        </p:nvCxnSpPr>
        <p:spPr>
          <a:xfrm flipV="1">
            <a:off x="8389321" y="2025068"/>
            <a:ext cx="34128" cy="24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8E9CAC16-EB36-4BFD-9C9B-0B749FA0F1BC}"/>
              </a:ext>
            </a:extLst>
          </p:cNvPr>
          <p:cNvCxnSpPr>
            <a:stCxn id="146" idx="0"/>
            <a:endCxn id="162" idx="4"/>
          </p:cNvCxnSpPr>
          <p:nvPr/>
        </p:nvCxnSpPr>
        <p:spPr>
          <a:xfrm flipH="1" flipV="1">
            <a:off x="8334257" y="2106628"/>
            <a:ext cx="55064" cy="16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1E3D5AD3-3EE3-44BF-82DA-B3C3BAED9231}"/>
              </a:ext>
            </a:extLst>
          </p:cNvPr>
          <p:cNvCxnSpPr>
            <a:stCxn id="235" idx="1"/>
            <a:endCxn id="243" idx="6"/>
          </p:cNvCxnSpPr>
          <p:nvPr/>
        </p:nvCxnSpPr>
        <p:spPr>
          <a:xfrm flipH="1" flipV="1">
            <a:off x="8436129" y="3090974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505A945E-5756-4B9F-B640-6BFF5764AD91}"/>
              </a:ext>
            </a:extLst>
          </p:cNvPr>
          <p:cNvCxnSpPr>
            <a:stCxn id="235" idx="0"/>
            <a:endCxn id="238" idx="5"/>
          </p:cNvCxnSpPr>
          <p:nvPr/>
        </p:nvCxnSpPr>
        <p:spPr>
          <a:xfrm flipH="1" flipV="1">
            <a:off x="8547116" y="2830690"/>
            <a:ext cx="110627" cy="23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0F7292AA-E10E-4AAA-B27A-709DE063F052}"/>
              </a:ext>
            </a:extLst>
          </p:cNvPr>
          <p:cNvCxnSpPr>
            <a:stCxn id="235" idx="3"/>
            <a:endCxn id="249" idx="2"/>
          </p:cNvCxnSpPr>
          <p:nvPr/>
        </p:nvCxnSpPr>
        <p:spPr>
          <a:xfrm flipV="1">
            <a:off x="8703463" y="3067331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B04546CF-68F4-4837-9A19-EFFF5826178B}"/>
              </a:ext>
            </a:extLst>
          </p:cNvPr>
          <p:cNvCxnSpPr>
            <a:stCxn id="193" idx="0"/>
            <a:endCxn id="204" idx="3"/>
          </p:cNvCxnSpPr>
          <p:nvPr/>
        </p:nvCxnSpPr>
        <p:spPr>
          <a:xfrm flipH="1" flipV="1">
            <a:off x="9631312" y="2367862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995E3B2-C384-4B10-A9FB-BD362A1760F5}"/>
              </a:ext>
            </a:extLst>
          </p:cNvPr>
          <p:cNvCxnSpPr>
            <a:stCxn id="193" idx="1"/>
            <a:endCxn id="201" idx="6"/>
          </p:cNvCxnSpPr>
          <p:nvPr/>
        </p:nvCxnSpPr>
        <p:spPr>
          <a:xfrm flipH="1" flipV="1">
            <a:off x="9412291" y="2512188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165A9F6C-2F26-4366-A713-E5F3E8D7404C}"/>
              </a:ext>
            </a:extLst>
          </p:cNvPr>
          <p:cNvCxnSpPr>
            <a:stCxn id="172" idx="0"/>
            <a:endCxn id="183" idx="3"/>
          </p:cNvCxnSpPr>
          <p:nvPr/>
        </p:nvCxnSpPr>
        <p:spPr>
          <a:xfrm flipH="1" flipV="1">
            <a:off x="9282247" y="1581500"/>
            <a:ext cx="2593" cy="1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36C8FBA7-3430-4D47-8CF6-A95E32C4A9DF}"/>
              </a:ext>
            </a:extLst>
          </p:cNvPr>
          <p:cNvCxnSpPr>
            <a:cxnSpLocks/>
            <a:stCxn id="172" idx="1"/>
            <a:endCxn id="180" idx="6"/>
          </p:cNvCxnSpPr>
          <p:nvPr/>
        </p:nvCxnSpPr>
        <p:spPr>
          <a:xfrm flipH="1" flipV="1">
            <a:off x="9063226" y="1725826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3173BFB6-7DDB-427E-8153-959A241A7CA2}"/>
              </a:ext>
            </a:extLst>
          </p:cNvPr>
          <p:cNvCxnSpPr>
            <a:stCxn id="172" idx="3"/>
            <a:endCxn id="186" idx="2"/>
          </p:cNvCxnSpPr>
          <p:nvPr/>
        </p:nvCxnSpPr>
        <p:spPr>
          <a:xfrm flipV="1">
            <a:off x="9330560" y="1702183"/>
            <a:ext cx="228920" cy="45720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9F79C9C7-7207-4FF2-9124-F11BC35D8FBE}"/>
              </a:ext>
            </a:extLst>
          </p:cNvPr>
          <p:cNvCxnSpPr>
            <a:stCxn id="214" idx="1"/>
            <a:endCxn id="222" idx="6"/>
          </p:cNvCxnSpPr>
          <p:nvPr/>
        </p:nvCxnSpPr>
        <p:spPr>
          <a:xfrm flipH="1" flipV="1">
            <a:off x="10366251" y="2145341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707A7B80-7C15-42F6-B539-67063B45A54E}"/>
              </a:ext>
            </a:extLst>
          </p:cNvPr>
          <p:cNvCxnSpPr>
            <a:stCxn id="214" idx="3"/>
            <a:endCxn id="228" idx="2"/>
          </p:cNvCxnSpPr>
          <p:nvPr/>
        </p:nvCxnSpPr>
        <p:spPr>
          <a:xfrm flipV="1">
            <a:off x="10633585" y="2121698"/>
            <a:ext cx="228920" cy="4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DF358C37-AFE3-4632-89F1-2017128BCBBA}"/>
              </a:ext>
            </a:extLst>
          </p:cNvPr>
          <p:cNvCxnSpPr>
            <a:stCxn id="214" idx="0"/>
            <a:endCxn id="225" idx="4"/>
          </p:cNvCxnSpPr>
          <p:nvPr/>
        </p:nvCxnSpPr>
        <p:spPr>
          <a:xfrm flipV="1">
            <a:off x="10587865" y="2014406"/>
            <a:ext cx="29736" cy="10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2C9D5229-6C4C-42A6-9DAD-3E9B9DE9B7CA}"/>
              </a:ext>
            </a:extLst>
          </p:cNvPr>
          <p:cNvCxnSpPr>
            <a:stCxn id="214" idx="0"/>
            <a:endCxn id="220" idx="5"/>
          </p:cNvCxnSpPr>
          <p:nvPr/>
        </p:nvCxnSpPr>
        <p:spPr>
          <a:xfrm flipH="1" flipV="1">
            <a:off x="10489779" y="2020762"/>
            <a:ext cx="98086" cy="100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5CF39360-7D6D-475C-9EF4-03C57437A09C}"/>
              </a:ext>
            </a:extLst>
          </p:cNvPr>
          <p:cNvCxnSpPr>
            <a:stCxn id="256" idx="1"/>
            <a:endCxn id="264" idx="6"/>
          </p:cNvCxnSpPr>
          <p:nvPr/>
        </p:nvCxnSpPr>
        <p:spPr>
          <a:xfrm flipH="1" flipV="1">
            <a:off x="10249391" y="3049036"/>
            <a:ext cx="175894" cy="2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E5C58FDD-3225-4A04-9855-B09430B5AE6E}"/>
              </a:ext>
            </a:extLst>
          </p:cNvPr>
          <p:cNvCxnSpPr>
            <a:cxnSpLocks/>
            <a:stCxn id="256" idx="3"/>
            <a:endCxn id="270" idx="3"/>
          </p:cNvCxnSpPr>
          <p:nvPr/>
        </p:nvCxnSpPr>
        <p:spPr>
          <a:xfrm flipV="1">
            <a:off x="10516725" y="3057722"/>
            <a:ext cx="242311" cy="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CC25883E-8183-4A4E-89EB-E15C45640ECE}"/>
              </a:ext>
            </a:extLst>
          </p:cNvPr>
          <p:cNvCxnSpPr>
            <a:stCxn id="193" idx="3"/>
            <a:endCxn id="207" idx="3"/>
          </p:cNvCxnSpPr>
          <p:nvPr/>
        </p:nvCxnSpPr>
        <p:spPr>
          <a:xfrm flipV="1">
            <a:off x="9679625" y="2520874"/>
            <a:ext cx="242311" cy="13391"/>
          </a:xfrm>
          <a:prstGeom prst="straightConnector1">
            <a:avLst/>
          </a:prstGeom>
          <a:ln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DBCB7FE0-354A-45C8-8F52-B5DB107BC7F7}"/>
              </a:ext>
            </a:extLst>
          </p:cNvPr>
          <p:cNvSpPr txBox="1"/>
          <p:nvPr/>
        </p:nvSpPr>
        <p:spPr>
          <a:xfrm>
            <a:off x="6381714" y="1311006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 - Condition B vs. A</a:t>
            </a:r>
          </a:p>
        </p:txBody>
      </p:sp>
      <p:sp>
        <p:nvSpPr>
          <p:cNvPr id="331" name="Arrow: Right 330">
            <a:extLst>
              <a:ext uri="{FF2B5EF4-FFF2-40B4-BE49-F238E27FC236}">
                <a16:creationId xmlns:a16="http://schemas.microsoft.com/office/drawing/2014/main" id="{D83776B1-A936-4C19-98FC-B0150431851F}"/>
              </a:ext>
            </a:extLst>
          </p:cNvPr>
          <p:cNvSpPr/>
          <p:nvPr/>
        </p:nvSpPr>
        <p:spPr>
          <a:xfrm rot="5400000">
            <a:off x="8889392" y="3902894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0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Dirichlet allocation (LDA) Topic Modeling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01D677-7302-E2DA-5FE8-5C5F140F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00" y="1161973"/>
            <a:ext cx="6767775" cy="50388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6F3E69-A437-7528-1B22-F7F159B3F839}"/>
              </a:ext>
            </a:extLst>
          </p:cNvPr>
          <p:cNvSpPr/>
          <p:nvPr/>
        </p:nvSpPr>
        <p:spPr>
          <a:xfrm>
            <a:off x="418719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DDDB6-3E3E-A8D8-4D1C-C29EF69BF41A}"/>
              </a:ext>
            </a:extLst>
          </p:cNvPr>
          <p:cNvSpPr/>
          <p:nvPr/>
        </p:nvSpPr>
        <p:spPr>
          <a:xfrm>
            <a:off x="288798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CF771-3649-3FF4-67DB-8E98AF805E5F}"/>
              </a:ext>
            </a:extLst>
          </p:cNvPr>
          <p:cNvSpPr/>
          <p:nvPr/>
        </p:nvSpPr>
        <p:spPr>
          <a:xfrm>
            <a:off x="2887980" y="3474719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7B372-E873-2F45-68CB-5E52550CDF6F}"/>
              </a:ext>
            </a:extLst>
          </p:cNvPr>
          <p:cNvSpPr txBox="1"/>
          <p:nvPr/>
        </p:nvSpPr>
        <p:spPr>
          <a:xfrm>
            <a:off x="254188" y="2392681"/>
            <a:ext cx="2386012" cy="769441"/>
          </a:xfrm>
          <a:prstGeom prst="rect">
            <a:avLst/>
          </a:prstGeom>
          <a:noFill/>
          <a:ln w="38100">
            <a:solidFill>
              <a:srgbClr val="DF1D1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EMT / developmental and plasticity factors: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SOX9, HOXC11, RUNX2, FOXQ1, ZEB1, HOXA/B, PBX1, MEIS1/2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53FFA-F594-A275-C401-182BC25BA48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920CB-A9C9-4C62-9B47-58FEBA2CDDF7}"/>
              </a:ext>
            </a:extLst>
          </p:cNvPr>
          <p:cNvSpPr txBox="1"/>
          <p:nvPr/>
        </p:nvSpPr>
        <p:spPr>
          <a:xfrm>
            <a:off x="4390924" y="78906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AsPC1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</a:p>
        </p:txBody>
      </p:sp>
    </p:spTree>
    <p:extLst>
      <p:ext uri="{BB962C8B-B14F-4D97-AF65-F5344CB8AC3E}">
        <p14:creationId xmlns:p14="http://schemas.microsoft.com/office/powerpoint/2010/main" val="2602341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Dirichlet allocation (LDA) Topic Modeling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01D677-7302-E2DA-5FE8-5C5F140F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100" y="1161973"/>
            <a:ext cx="6767775" cy="5038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B8165-4536-AD2B-4FD1-EA037A6A6F53}"/>
              </a:ext>
            </a:extLst>
          </p:cNvPr>
          <p:cNvSpPr/>
          <p:nvPr/>
        </p:nvSpPr>
        <p:spPr>
          <a:xfrm>
            <a:off x="825341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F1215-D1CF-619F-5A2D-10C906F38BF6}"/>
              </a:ext>
            </a:extLst>
          </p:cNvPr>
          <p:cNvSpPr/>
          <p:nvPr/>
        </p:nvSpPr>
        <p:spPr>
          <a:xfrm>
            <a:off x="695420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1E3A1-D081-7189-8097-7CAF01AE964E}"/>
              </a:ext>
            </a:extLst>
          </p:cNvPr>
          <p:cNvSpPr/>
          <p:nvPr/>
        </p:nvSpPr>
        <p:spPr>
          <a:xfrm>
            <a:off x="2887980" y="4524374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D0F1-7737-F54B-0647-6B3A5B209FD0}"/>
              </a:ext>
            </a:extLst>
          </p:cNvPr>
          <p:cNvSpPr/>
          <p:nvPr/>
        </p:nvSpPr>
        <p:spPr>
          <a:xfrm>
            <a:off x="6954203" y="2366010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74003-5748-6C3A-9B1F-1309A6E77B1B}"/>
              </a:ext>
            </a:extLst>
          </p:cNvPr>
          <p:cNvSpPr txBox="1"/>
          <p:nvPr/>
        </p:nvSpPr>
        <p:spPr>
          <a:xfrm>
            <a:off x="9353942" y="1290893"/>
            <a:ext cx="2386012" cy="769441"/>
          </a:xfrm>
          <a:prstGeom prst="rect">
            <a:avLst/>
          </a:prstGeom>
          <a:noFill/>
          <a:ln w="28575">
            <a:solidFill>
              <a:srgbClr val="58B3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Hormonal and nuclear receptor regulation: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NR1H3 (LXR</a:t>
            </a:r>
            <a:r>
              <a:rPr lang="el-GR" sz="1100" b="1" dirty="0">
                <a:latin typeface="Arial" panose="020B0604020202020204" pitchFamily="34" charset="0"/>
                <a:cs typeface="Arial" panose="020B0604020202020204" pitchFamily="34" charset="0"/>
              </a:rPr>
              <a:t>α),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RXRA, NR5A2, THRA, PPARG, RARA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F3E69-A437-7528-1B22-F7F159B3F839}"/>
              </a:ext>
            </a:extLst>
          </p:cNvPr>
          <p:cNvSpPr/>
          <p:nvPr/>
        </p:nvSpPr>
        <p:spPr>
          <a:xfrm>
            <a:off x="418719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DDDB6-3E3E-A8D8-4D1C-C29EF69BF41A}"/>
              </a:ext>
            </a:extLst>
          </p:cNvPr>
          <p:cNvSpPr/>
          <p:nvPr/>
        </p:nvSpPr>
        <p:spPr>
          <a:xfrm>
            <a:off x="288798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CF771-3649-3FF4-67DB-8E98AF805E5F}"/>
              </a:ext>
            </a:extLst>
          </p:cNvPr>
          <p:cNvSpPr/>
          <p:nvPr/>
        </p:nvSpPr>
        <p:spPr>
          <a:xfrm>
            <a:off x="2887980" y="3474719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7B372-E873-2F45-68CB-5E52550CDF6F}"/>
              </a:ext>
            </a:extLst>
          </p:cNvPr>
          <p:cNvSpPr txBox="1"/>
          <p:nvPr/>
        </p:nvSpPr>
        <p:spPr>
          <a:xfrm>
            <a:off x="254188" y="2392681"/>
            <a:ext cx="2386012" cy="769441"/>
          </a:xfrm>
          <a:prstGeom prst="rect">
            <a:avLst/>
          </a:prstGeom>
          <a:noFill/>
          <a:ln w="38100">
            <a:solidFill>
              <a:srgbClr val="DF1D1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EMT / developmental and plasticity factors: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SOX9, HOXC11, RUNX2, FOXQ1, ZEB1, HOXA/B, PBX1, MEIS1/2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53FFA-F594-A275-C401-182BC25BA48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920CB-A9C9-4C62-9B47-58FEBA2CDDF7}"/>
              </a:ext>
            </a:extLst>
          </p:cNvPr>
          <p:cNvSpPr txBox="1"/>
          <p:nvPr/>
        </p:nvSpPr>
        <p:spPr>
          <a:xfrm>
            <a:off x="4390924" y="78906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AsPC1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</a:p>
        </p:txBody>
      </p:sp>
    </p:spTree>
    <p:extLst>
      <p:ext uri="{BB962C8B-B14F-4D97-AF65-F5344CB8AC3E}">
        <p14:creationId xmlns:p14="http://schemas.microsoft.com/office/powerpoint/2010/main" val="115125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Dirichlet allocation (LDA) Topic Modeling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01D677-7302-E2DA-5FE8-5C5F140F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4" y="1161973"/>
            <a:ext cx="6767775" cy="5038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4B8165-4536-AD2B-4FD1-EA037A6A6F53}"/>
              </a:ext>
            </a:extLst>
          </p:cNvPr>
          <p:cNvSpPr/>
          <p:nvPr/>
        </p:nvSpPr>
        <p:spPr>
          <a:xfrm>
            <a:off x="825341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F1215-D1CF-619F-5A2D-10C906F38BF6}"/>
              </a:ext>
            </a:extLst>
          </p:cNvPr>
          <p:cNvSpPr/>
          <p:nvPr/>
        </p:nvSpPr>
        <p:spPr>
          <a:xfrm>
            <a:off x="695420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1E3A1-D081-7189-8097-7CAF01AE964E}"/>
              </a:ext>
            </a:extLst>
          </p:cNvPr>
          <p:cNvSpPr/>
          <p:nvPr/>
        </p:nvSpPr>
        <p:spPr>
          <a:xfrm>
            <a:off x="2887980" y="4524374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D0F1-7737-F54B-0647-6B3A5B209FD0}"/>
              </a:ext>
            </a:extLst>
          </p:cNvPr>
          <p:cNvSpPr/>
          <p:nvPr/>
        </p:nvSpPr>
        <p:spPr>
          <a:xfrm>
            <a:off x="6954203" y="2366010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74003-5748-6C3A-9B1F-1309A6E77B1B}"/>
              </a:ext>
            </a:extLst>
          </p:cNvPr>
          <p:cNvSpPr txBox="1"/>
          <p:nvPr/>
        </p:nvSpPr>
        <p:spPr>
          <a:xfrm>
            <a:off x="9353942" y="1290893"/>
            <a:ext cx="2386012" cy="769441"/>
          </a:xfrm>
          <a:prstGeom prst="rect">
            <a:avLst/>
          </a:prstGeom>
          <a:noFill/>
          <a:ln w="28575">
            <a:solidFill>
              <a:srgbClr val="58B3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Hormonal and nuclear receptor regulation: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NR1H3 (LXR</a:t>
            </a:r>
            <a:r>
              <a:rPr lang="el-GR" sz="1100" b="1" dirty="0">
                <a:latin typeface="Arial" panose="020B0604020202020204" pitchFamily="34" charset="0"/>
                <a:cs typeface="Arial" panose="020B0604020202020204" pitchFamily="34" charset="0"/>
              </a:rPr>
              <a:t>α),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RXRA, NR5A2, THRA, PPARG, RARA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F3E69-A437-7528-1B22-F7F159B3F839}"/>
              </a:ext>
            </a:extLst>
          </p:cNvPr>
          <p:cNvSpPr/>
          <p:nvPr/>
        </p:nvSpPr>
        <p:spPr>
          <a:xfrm>
            <a:off x="418719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DDDB6-3E3E-A8D8-4D1C-C29EF69BF41A}"/>
              </a:ext>
            </a:extLst>
          </p:cNvPr>
          <p:cNvSpPr/>
          <p:nvPr/>
        </p:nvSpPr>
        <p:spPr>
          <a:xfrm>
            <a:off x="288798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CF771-3649-3FF4-67DB-8E98AF805E5F}"/>
              </a:ext>
            </a:extLst>
          </p:cNvPr>
          <p:cNvSpPr/>
          <p:nvPr/>
        </p:nvSpPr>
        <p:spPr>
          <a:xfrm>
            <a:off x="2887980" y="3474719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7B372-E873-2F45-68CB-5E52550CDF6F}"/>
              </a:ext>
            </a:extLst>
          </p:cNvPr>
          <p:cNvSpPr txBox="1"/>
          <p:nvPr/>
        </p:nvSpPr>
        <p:spPr>
          <a:xfrm>
            <a:off x="254188" y="2392681"/>
            <a:ext cx="2386012" cy="769441"/>
          </a:xfrm>
          <a:prstGeom prst="rect">
            <a:avLst/>
          </a:prstGeom>
          <a:noFill/>
          <a:ln w="38100">
            <a:solidFill>
              <a:srgbClr val="DF1D1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EMT / developmental and plasticity factors: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SOX9, HOXC11, RUNX2, FOXQ1, ZEB1, HOXA/B, PBX1, MEIS1/2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A9B2D-862F-931A-7D2D-8A4A478269AA}"/>
              </a:ext>
            </a:extLst>
          </p:cNvPr>
          <p:cNvSpPr/>
          <p:nvPr/>
        </p:nvSpPr>
        <p:spPr>
          <a:xfrm>
            <a:off x="6801803" y="3447099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63D5D9-7ADA-8196-E594-E95AC402BEBB}"/>
              </a:ext>
            </a:extLst>
          </p:cNvPr>
          <p:cNvSpPr/>
          <p:nvPr/>
        </p:nvSpPr>
        <p:spPr>
          <a:xfrm>
            <a:off x="5502593" y="3447099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CA6FD-DDA1-4205-9700-153F3D00DC9E}"/>
              </a:ext>
            </a:extLst>
          </p:cNvPr>
          <p:cNvSpPr/>
          <p:nvPr/>
        </p:nvSpPr>
        <p:spPr>
          <a:xfrm>
            <a:off x="8220767" y="4524374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ADE2C-D8B1-DFA2-AABE-C2FDE673727F}"/>
              </a:ext>
            </a:extLst>
          </p:cNvPr>
          <p:cNvSpPr txBox="1"/>
          <p:nvPr/>
        </p:nvSpPr>
        <p:spPr>
          <a:xfrm>
            <a:off x="9353942" y="2470130"/>
            <a:ext cx="2386012" cy="769441"/>
          </a:xfrm>
          <a:prstGeom prst="rect">
            <a:avLst/>
          </a:prstGeom>
          <a:noFill/>
          <a:ln w="38100">
            <a:solidFill>
              <a:srgbClr val="8E609C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Stress-response &amp; ER/UPR programs: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NRF2, ATF4, DDIT3, XBP1, MAFF, JUND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53FFA-F594-A275-C401-182BC25BA48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920CB-A9C9-4C62-9B47-58FEBA2CDDF7}"/>
              </a:ext>
            </a:extLst>
          </p:cNvPr>
          <p:cNvSpPr txBox="1"/>
          <p:nvPr/>
        </p:nvSpPr>
        <p:spPr>
          <a:xfrm>
            <a:off x="4390924" y="78906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AsPC1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</a:p>
        </p:txBody>
      </p:sp>
    </p:spTree>
    <p:extLst>
      <p:ext uri="{BB962C8B-B14F-4D97-AF65-F5344CB8AC3E}">
        <p14:creationId xmlns:p14="http://schemas.microsoft.com/office/powerpoint/2010/main" val="232431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Latent Dirichlet allocation (LDA) Topic Modeling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001D677-7302-E2DA-5FE8-5C5F140F9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4" y="1161973"/>
            <a:ext cx="6767775" cy="50388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B80B3B-C655-340C-29F2-BFE8DD6E29F7}"/>
              </a:ext>
            </a:extLst>
          </p:cNvPr>
          <p:cNvSpPr/>
          <p:nvPr/>
        </p:nvSpPr>
        <p:spPr>
          <a:xfrm>
            <a:off x="5638800" y="4557713"/>
            <a:ext cx="914400" cy="1952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70B11-AA13-2C89-4FFF-B97C7F99C9FF}"/>
              </a:ext>
            </a:extLst>
          </p:cNvPr>
          <p:cNvSpPr/>
          <p:nvPr/>
        </p:nvSpPr>
        <p:spPr>
          <a:xfrm>
            <a:off x="8253413" y="4548189"/>
            <a:ext cx="914400" cy="19526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3579B-4875-76AC-EB74-26BB47B03A29}"/>
              </a:ext>
            </a:extLst>
          </p:cNvPr>
          <p:cNvSpPr txBox="1"/>
          <p:nvPr/>
        </p:nvSpPr>
        <p:spPr>
          <a:xfrm>
            <a:off x="9277350" y="4819651"/>
            <a:ext cx="2386012" cy="600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Proliferation &amp; chromatin regulators: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E2F, MYBL2, FOXM1, BACH1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4B8165-4536-AD2B-4FD1-EA037A6A6F53}"/>
              </a:ext>
            </a:extLst>
          </p:cNvPr>
          <p:cNvSpPr/>
          <p:nvPr/>
        </p:nvSpPr>
        <p:spPr>
          <a:xfrm>
            <a:off x="825341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BF1215-D1CF-619F-5A2D-10C906F38BF6}"/>
              </a:ext>
            </a:extLst>
          </p:cNvPr>
          <p:cNvSpPr/>
          <p:nvPr/>
        </p:nvSpPr>
        <p:spPr>
          <a:xfrm>
            <a:off x="6954203" y="1257301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51E3A1-D081-7189-8097-7CAF01AE964E}"/>
              </a:ext>
            </a:extLst>
          </p:cNvPr>
          <p:cNvSpPr/>
          <p:nvPr/>
        </p:nvSpPr>
        <p:spPr>
          <a:xfrm>
            <a:off x="2887980" y="4524374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D0F1-7737-F54B-0647-6B3A5B209FD0}"/>
              </a:ext>
            </a:extLst>
          </p:cNvPr>
          <p:cNvSpPr/>
          <p:nvPr/>
        </p:nvSpPr>
        <p:spPr>
          <a:xfrm>
            <a:off x="6954203" y="2366010"/>
            <a:ext cx="914400" cy="195263"/>
          </a:xfrm>
          <a:prstGeom prst="rect">
            <a:avLst/>
          </a:prstGeom>
          <a:noFill/>
          <a:ln>
            <a:solidFill>
              <a:srgbClr val="58B3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74003-5748-6C3A-9B1F-1309A6E77B1B}"/>
              </a:ext>
            </a:extLst>
          </p:cNvPr>
          <p:cNvSpPr txBox="1"/>
          <p:nvPr/>
        </p:nvSpPr>
        <p:spPr>
          <a:xfrm>
            <a:off x="9353942" y="1290893"/>
            <a:ext cx="2386012" cy="769441"/>
          </a:xfrm>
          <a:prstGeom prst="rect">
            <a:avLst/>
          </a:prstGeom>
          <a:noFill/>
          <a:ln w="28575">
            <a:solidFill>
              <a:srgbClr val="58B3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Hormonal and nuclear receptor regulation: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NR1H3 (LXR</a:t>
            </a:r>
            <a:r>
              <a:rPr lang="el-GR" sz="1100" b="1" dirty="0">
                <a:latin typeface="Arial" panose="020B0604020202020204" pitchFamily="34" charset="0"/>
                <a:cs typeface="Arial" panose="020B0604020202020204" pitchFamily="34" charset="0"/>
              </a:rPr>
              <a:t>α), </a:t>
            </a:r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RXRA, NR5A2, THRA, PPARG, RARA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6F3E69-A437-7528-1B22-F7F159B3F839}"/>
              </a:ext>
            </a:extLst>
          </p:cNvPr>
          <p:cNvSpPr/>
          <p:nvPr/>
        </p:nvSpPr>
        <p:spPr>
          <a:xfrm>
            <a:off x="418719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DDDB6-3E3E-A8D8-4D1C-C29EF69BF41A}"/>
              </a:ext>
            </a:extLst>
          </p:cNvPr>
          <p:cNvSpPr/>
          <p:nvPr/>
        </p:nvSpPr>
        <p:spPr>
          <a:xfrm>
            <a:off x="2887980" y="2366010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ECF771-3649-3FF4-67DB-8E98AF805E5F}"/>
              </a:ext>
            </a:extLst>
          </p:cNvPr>
          <p:cNvSpPr/>
          <p:nvPr/>
        </p:nvSpPr>
        <p:spPr>
          <a:xfrm>
            <a:off x="2887980" y="3474719"/>
            <a:ext cx="914400" cy="195263"/>
          </a:xfrm>
          <a:prstGeom prst="rect">
            <a:avLst/>
          </a:prstGeom>
          <a:noFill/>
          <a:ln>
            <a:solidFill>
              <a:srgbClr val="DF1D1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47B372-E873-2F45-68CB-5E52550CDF6F}"/>
              </a:ext>
            </a:extLst>
          </p:cNvPr>
          <p:cNvSpPr txBox="1"/>
          <p:nvPr/>
        </p:nvSpPr>
        <p:spPr>
          <a:xfrm>
            <a:off x="254188" y="2392681"/>
            <a:ext cx="2386012" cy="769441"/>
          </a:xfrm>
          <a:prstGeom prst="rect">
            <a:avLst/>
          </a:prstGeom>
          <a:noFill/>
          <a:ln w="38100">
            <a:solidFill>
              <a:srgbClr val="DF1D16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EMT / developmental and plasticity factors: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SOX9, HOXC11, RUNX2, FOXQ1, ZEB1, HOXA/B, PBX1, MEIS1/2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DA9B2D-862F-931A-7D2D-8A4A478269AA}"/>
              </a:ext>
            </a:extLst>
          </p:cNvPr>
          <p:cNvSpPr/>
          <p:nvPr/>
        </p:nvSpPr>
        <p:spPr>
          <a:xfrm>
            <a:off x="6801803" y="3447099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63D5D9-7ADA-8196-E594-E95AC402BEBB}"/>
              </a:ext>
            </a:extLst>
          </p:cNvPr>
          <p:cNvSpPr/>
          <p:nvPr/>
        </p:nvSpPr>
        <p:spPr>
          <a:xfrm>
            <a:off x="5502593" y="3447099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4CA6FD-DDA1-4205-9700-153F3D00DC9E}"/>
              </a:ext>
            </a:extLst>
          </p:cNvPr>
          <p:cNvSpPr/>
          <p:nvPr/>
        </p:nvSpPr>
        <p:spPr>
          <a:xfrm>
            <a:off x="8220767" y="4524374"/>
            <a:ext cx="914400" cy="195263"/>
          </a:xfrm>
          <a:prstGeom prst="rect">
            <a:avLst/>
          </a:prstGeom>
          <a:noFill/>
          <a:ln>
            <a:solidFill>
              <a:srgbClr val="8E60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2ADE2C-D8B1-DFA2-AABE-C2FDE673727F}"/>
              </a:ext>
            </a:extLst>
          </p:cNvPr>
          <p:cNvSpPr txBox="1"/>
          <p:nvPr/>
        </p:nvSpPr>
        <p:spPr>
          <a:xfrm>
            <a:off x="9353942" y="2470130"/>
            <a:ext cx="2386012" cy="769441"/>
          </a:xfrm>
          <a:prstGeom prst="rect">
            <a:avLst/>
          </a:prstGeom>
          <a:noFill/>
          <a:ln w="38100">
            <a:solidFill>
              <a:srgbClr val="8E609C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Stress-response &amp; ER/UPR programs:</a:t>
            </a:r>
          </a:p>
          <a:p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NRF2, ATF4, DDIT3, XBP1, MAFF, JUND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53FFA-F594-A275-C401-182BC25BA48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920CB-A9C9-4C62-9B47-58FEBA2CDDF7}"/>
              </a:ext>
            </a:extLst>
          </p:cNvPr>
          <p:cNvSpPr txBox="1"/>
          <p:nvPr/>
        </p:nvSpPr>
        <p:spPr>
          <a:xfrm>
            <a:off x="4390924" y="789065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AsPC1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</a:p>
        </p:txBody>
      </p:sp>
    </p:spTree>
    <p:extLst>
      <p:ext uri="{BB962C8B-B14F-4D97-AF65-F5344CB8AC3E}">
        <p14:creationId xmlns:p14="http://schemas.microsoft.com/office/powerpoint/2010/main" val="164780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AsPC1 </a:t>
            </a:r>
            <a:r>
              <a:rPr lang="en-US" dirty="0" err="1"/>
              <a:t>Gln.Arg</a:t>
            </a:r>
            <a:r>
              <a:rPr lang="en-US" dirty="0"/>
              <a:t> vs Ctrl | Topic 19 [rank 7] – pairwise</a:t>
            </a:r>
            <a:r>
              <a:rPr lang="el-GR" dirty="0"/>
              <a:t> </a:t>
            </a:r>
            <a:r>
              <a:rPr lang="en-US" dirty="0"/>
              <a:t>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9312F2-4736-2856-C8B4-3110E4C51488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4C097-1A55-4A14-8537-8931796D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6960"/>
            <a:ext cx="12192000" cy="539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6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AsPC1 </a:t>
            </a:r>
            <a:r>
              <a:rPr lang="en-US" dirty="0" err="1"/>
              <a:t>Gln.Arg</a:t>
            </a:r>
            <a:r>
              <a:rPr lang="en-US" dirty="0"/>
              <a:t> vs Ctrl | Topic 19 [rank 7] – </a:t>
            </a:r>
            <a:r>
              <a:rPr lang="el-GR" dirty="0"/>
              <a:t>Δ </a:t>
            </a:r>
            <a:r>
              <a:rPr lang="en-US" dirty="0"/>
              <a:t>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7A499-12E1-2324-F20C-3EC4212DC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59" y="1371600"/>
            <a:ext cx="5388691" cy="4769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11EA7A-C6BA-7B74-AE0E-A2C7FF4C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866" y="2624036"/>
            <a:ext cx="4860466" cy="376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7FF296-49E6-B871-0DA3-9F903C239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089" y="3000330"/>
            <a:ext cx="2391149" cy="289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3E1A0A-F7B8-5031-2B12-57CECCCAE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089" y="3269796"/>
            <a:ext cx="3624636" cy="298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1E3E4-009F-00A7-7CE8-44AE8B1BA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7089" y="3559116"/>
            <a:ext cx="3277087" cy="277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D6B813-0193-8F1F-A96B-3E1C4401A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8061" y="3834983"/>
            <a:ext cx="3479378" cy="2672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1FF61-7634-01DB-5712-638236778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0005" y="4102260"/>
            <a:ext cx="4696279" cy="217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312F2-4736-2856-C8B4-3110E4C51488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228499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AsPC1 </a:t>
            </a:r>
            <a:r>
              <a:rPr lang="en-US" dirty="0" err="1"/>
              <a:t>Glc</a:t>
            </a:r>
            <a:r>
              <a:rPr lang="en-US" dirty="0"/>
              <a:t> vs Ctrl | Topic 9 [rank 6] – </a:t>
            </a:r>
            <a:r>
              <a:rPr lang="el-GR" dirty="0"/>
              <a:t>Δ </a:t>
            </a:r>
            <a:r>
              <a:rPr lang="en-US" dirty="0"/>
              <a:t>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F607-BB66-E8D4-9B6E-E9D948AC9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866" y="2624036"/>
            <a:ext cx="4860466" cy="376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8D4C2F-A5AC-FBD8-6D1F-67B90B927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089" y="3000330"/>
            <a:ext cx="2391149" cy="28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89C97-E738-8F7A-B152-25F5D389D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089" y="3269796"/>
            <a:ext cx="3624636" cy="298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69973-96B6-FCD5-97E0-9FD4AC9FB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089" y="3559116"/>
            <a:ext cx="3277087" cy="27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5C894-ABFE-B822-ED36-82B1E3366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61" y="3834983"/>
            <a:ext cx="3479378" cy="267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6AF1A1-7D27-E940-ACCD-853F2A19FC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005" y="4102260"/>
            <a:ext cx="4696279" cy="217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0FF8D3-2C62-9F48-BD41-E260852B05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247" y="815916"/>
            <a:ext cx="5626293" cy="548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6D3EE-F074-4E44-A63C-BC585115793B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41422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</a:p>
        </p:txBody>
      </p:sp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B1D80E36-93D6-4753-B180-6F30A39B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34" y="1023547"/>
            <a:ext cx="5160251" cy="49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12E3EE-0C3A-4208-8973-5D86716DCE6B}"/>
              </a:ext>
            </a:extLst>
          </p:cNvPr>
          <p:cNvSpPr txBox="1"/>
          <p:nvPr/>
        </p:nvSpPr>
        <p:spPr>
          <a:xfrm>
            <a:off x="5254627" y="6317137"/>
            <a:ext cx="60991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Reference: 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Evan, T., Wang, V.MY. &amp; Behrens, A. The roles of </a:t>
            </a:r>
            <a:r>
              <a:rPr lang="en-US" sz="1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intratumour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heterogeneity in the biology and treatment of pancreatic ductal adenocarcinoma. </a:t>
            </a:r>
            <a:r>
              <a:rPr lang="en-US" sz="10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Oncogene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10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4686–4695 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94AC83-08D9-45A3-9CB5-976488490A02}"/>
              </a:ext>
            </a:extLst>
          </p:cNvPr>
          <p:cNvSpPr txBox="1"/>
          <p:nvPr/>
        </p:nvSpPr>
        <p:spPr>
          <a:xfrm>
            <a:off x="6986262" y="2132079"/>
            <a:ext cx="43675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PDAC are spatially heterogeneous, with oxygen-rich edges and hypoxic cores.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Hypoxic core cells export lactate;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Oxygenated edge cells import and use it as fuel.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metabolic zones tie to cell identity: cores → mesenchymal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edges → epithelial/duct-like</a:t>
            </a:r>
          </a:p>
        </p:txBody>
      </p:sp>
    </p:spTree>
    <p:extLst>
      <p:ext uri="{BB962C8B-B14F-4D97-AF65-F5344CB8AC3E}">
        <p14:creationId xmlns:p14="http://schemas.microsoft.com/office/powerpoint/2010/main" val="212822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essential TF via Hyperlink-Induced Topic Search (HITS)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2028E-7E93-2D6B-4668-58067F0187D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1026" name="Picture 2" descr="HITS- Hubs and Authorities">
            <a:extLst>
              <a:ext uri="{FF2B5EF4-FFF2-40B4-BE49-F238E27FC236}">
                <a16:creationId xmlns:a16="http://schemas.microsoft.com/office/drawing/2014/main" id="{16D1D3F9-5D24-E3FF-D702-8C7C9C6E2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6286" r="3954" b="11708"/>
          <a:stretch/>
        </p:blipFill>
        <p:spPr bwMode="auto">
          <a:xfrm>
            <a:off x="6025411" y="2360295"/>
            <a:ext cx="5133482" cy="24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S Algorithm - Hubs and Authorities on the Internet">
            <a:extLst>
              <a:ext uri="{FF2B5EF4-FFF2-40B4-BE49-F238E27FC236}">
                <a16:creationId xmlns:a16="http://schemas.microsoft.com/office/drawing/2014/main" id="{CE187A63-926B-485D-9424-81B0C5FA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91" y="2418830"/>
            <a:ext cx="4260713" cy="258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4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EB64-CA5E-4741-BAA8-04DED7DB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Panc1_Met.Cys_vs_Panc1_Ctrl | TF hub </a:t>
            </a:r>
            <a:r>
              <a:rPr lang="el-GR" dirty="0"/>
              <a:t>Δ-</a:t>
            </a:r>
            <a:r>
              <a:rPr lang="en-US" dirty="0"/>
              <a:t>links: ZNF148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78B7A-7898-4C6A-BFDA-1E722C01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230689"/>
            <a:ext cx="8351341" cy="50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96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EB64-CA5E-4741-BAA8-04DED7DB3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Panc1_Met.Cys_vs_Panc1_Ctrl | TF hub </a:t>
            </a:r>
            <a:r>
              <a:rPr lang="el-GR" dirty="0"/>
              <a:t>Δ-</a:t>
            </a:r>
            <a:r>
              <a:rPr lang="en-US" dirty="0"/>
              <a:t>links: ZNF281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02A8B-199B-4296-8B05-1A3FE697E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49" y="1257300"/>
            <a:ext cx="8322703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34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TF-regulon activity summary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05A73BE-A0F1-0AF6-8A44-382C154F7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213" y="1257300"/>
            <a:ext cx="7792171" cy="502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B4AD6-322C-E2DC-F7E4-2FA6E30C0FBC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47184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Visualization of epithelial targets under nutrient stress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12E52-3A2A-17F5-9D1A-B4441520B27D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1DE20-BAFE-4503-9603-5DAAFBC58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825" y="913789"/>
            <a:ext cx="6224145" cy="5944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62539F-1CB2-15BA-9CF0-939C07D7F9A2}"/>
              </a:ext>
            </a:extLst>
          </p:cNvPr>
          <p:cNvSpPr txBox="1"/>
          <p:nvPr/>
        </p:nvSpPr>
        <p:spPr>
          <a:xfrm>
            <a:off x="994689" y="999212"/>
            <a:ext cx="2819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AsPC1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F06A51-11E7-6293-713D-FC6BF2C46126}"/>
              </a:ext>
            </a:extLst>
          </p:cNvPr>
          <p:cNvCxnSpPr>
            <a:cxnSpLocks/>
          </p:cNvCxnSpPr>
          <p:nvPr/>
        </p:nvCxnSpPr>
        <p:spPr>
          <a:xfrm>
            <a:off x="5547541" y="4522103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8C0137-112E-5266-485C-5AEEB54B4BA3}"/>
              </a:ext>
            </a:extLst>
          </p:cNvPr>
          <p:cNvCxnSpPr>
            <a:cxnSpLocks/>
          </p:cNvCxnSpPr>
          <p:nvPr/>
        </p:nvCxnSpPr>
        <p:spPr>
          <a:xfrm>
            <a:off x="7303384" y="3145640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40A12C-F43D-FC31-70C6-43F1D851975C}"/>
              </a:ext>
            </a:extLst>
          </p:cNvPr>
          <p:cNvCxnSpPr>
            <a:cxnSpLocks/>
          </p:cNvCxnSpPr>
          <p:nvPr/>
        </p:nvCxnSpPr>
        <p:spPr>
          <a:xfrm>
            <a:off x="6768362" y="4215682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23121D-D1D8-A117-6212-3EE08F85990E}"/>
              </a:ext>
            </a:extLst>
          </p:cNvPr>
          <p:cNvCxnSpPr>
            <a:cxnSpLocks/>
          </p:cNvCxnSpPr>
          <p:nvPr/>
        </p:nvCxnSpPr>
        <p:spPr>
          <a:xfrm>
            <a:off x="6243069" y="5339227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82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7D88-2C5E-CEC4-986A-967E409E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Visualization of epithelial targets under nutrient stress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8A0252-9B0A-EBDA-901B-3420C2AD7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72" y="854253"/>
            <a:ext cx="7237854" cy="596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B79DF-781E-4388-9D04-B434C1F1B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19" y="1414463"/>
            <a:ext cx="3578644" cy="4481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4304E-3B35-4CD1-AAE5-012F7D6A50A1}"/>
              </a:ext>
            </a:extLst>
          </p:cNvPr>
          <p:cNvSpPr txBox="1"/>
          <p:nvPr/>
        </p:nvSpPr>
        <p:spPr>
          <a:xfrm>
            <a:off x="8393906" y="1178373"/>
            <a:ext cx="326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HPAFII - HNF4A - KO validation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F922C-181F-1074-E116-C516D122E7DC}"/>
              </a:ext>
            </a:extLst>
          </p:cNvPr>
          <p:cNvSpPr txBox="1"/>
          <p:nvPr/>
        </p:nvSpPr>
        <p:spPr>
          <a:xfrm>
            <a:off x="994689" y="999212"/>
            <a:ext cx="2819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HPAFII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vs. Ctrl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911C9E-3E8F-940D-6A43-8400E0DB9B6E}"/>
              </a:ext>
            </a:extLst>
          </p:cNvPr>
          <p:cNvCxnSpPr>
            <a:cxnSpLocks/>
          </p:cNvCxnSpPr>
          <p:nvPr/>
        </p:nvCxnSpPr>
        <p:spPr>
          <a:xfrm>
            <a:off x="4696371" y="1973457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F5D549-FBE0-3394-BACC-C16476837CE4}"/>
              </a:ext>
            </a:extLst>
          </p:cNvPr>
          <p:cNvCxnSpPr>
            <a:cxnSpLocks/>
          </p:cNvCxnSpPr>
          <p:nvPr/>
        </p:nvCxnSpPr>
        <p:spPr>
          <a:xfrm>
            <a:off x="5275167" y="2401473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2E94BE-272C-2520-DE3D-A76F102B951B}"/>
              </a:ext>
            </a:extLst>
          </p:cNvPr>
          <p:cNvCxnSpPr>
            <a:cxnSpLocks/>
          </p:cNvCxnSpPr>
          <p:nvPr/>
        </p:nvCxnSpPr>
        <p:spPr>
          <a:xfrm>
            <a:off x="4680537" y="5096035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684A25-164C-D517-9DCF-FBD105955DE0}"/>
              </a:ext>
            </a:extLst>
          </p:cNvPr>
          <p:cNvCxnSpPr>
            <a:cxnSpLocks/>
          </p:cNvCxnSpPr>
          <p:nvPr/>
        </p:nvCxnSpPr>
        <p:spPr>
          <a:xfrm>
            <a:off x="3947341" y="4765295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892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A0E9-0A14-4036-AAAB-AEBD6B02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Predited</a:t>
            </a:r>
            <a:r>
              <a:rPr lang="en-US" dirty="0"/>
              <a:t> TF-target genes pathway enrichments across nutrient stresses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C4935-7663-468F-8D25-6BBDFD340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03" y="1390363"/>
            <a:ext cx="3435559" cy="1876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12E544-6AD8-4B67-97C3-B4447DCCF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59" y="1414319"/>
            <a:ext cx="3308627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830938-39B4-4E5B-8C02-9E3C283DA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075" y="1395074"/>
            <a:ext cx="3358067" cy="1872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086163-7068-47A4-91E3-0554364A9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3" y="3495675"/>
            <a:ext cx="10547388" cy="21859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26CCCC-9379-4226-B196-32085B874F04}"/>
              </a:ext>
            </a:extLst>
          </p:cNvPr>
          <p:cNvCxnSpPr>
            <a:cxnSpLocks/>
          </p:cNvCxnSpPr>
          <p:nvPr/>
        </p:nvCxnSpPr>
        <p:spPr>
          <a:xfrm>
            <a:off x="1143858" y="1453873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9D3D57-ABB7-4948-9017-6207F509761F}"/>
              </a:ext>
            </a:extLst>
          </p:cNvPr>
          <p:cNvCxnSpPr>
            <a:cxnSpLocks/>
          </p:cNvCxnSpPr>
          <p:nvPr/>
        </p:nvCxnSpPr>
        <p:spPr>
          <a:xfrm>
            <a:off x="4696371" y="1472482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98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E73F-7547-46D1-9CAA-09806808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Consistency across regulatory priors and motif databases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5FA59-2812-43E2-93C2-FA18A8DA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27" y="806482"/>
            <a:ext cx="8483492" cy="548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DA353-BC7A-49A1-8684-6F7485467876}"/>
              </a:ext>
            </a:extLst>
          </p:cNvPr>
          <p:cNvSpPr txBox="1"/>
          <p:nvPr/>
        </p:nvSpPr>
        <p:spPr>
          <a:xfrm>
            <a:off x="332409" y="1249306"/>
            <a:ext cx="1314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30kb Jaspar2024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24BED1-5749-4DE2-9389-575624EEBB81}"/>
              </a:ext>
            </a:extLst>
          </p:cNvPr>
          <p:cNvCxnSpPr>
            <a:cxnSpLocks/>
          </p:cNvCxnSpPr>
          <p:nvPr/>
        </p:nvCxnSpPr>
        <p:spPr>
          <a:xfrm>
            <a:off x="3179928" y="2618095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FCE1D4-392B-4BAF-8438-8D97B40E917D}"/>
              </a:ext>
            </a:extLst>
          </p:cNvPr>
          <p:cNvCxnSpPr>
            <a:cxnSpLocks/>
          </p:cNvCxnSpPr>
          <p:nvPr/>
        </p:nvCxnSpPr>
        <p:spPr>
          <a:xfrm>
            <a:off x="8540715" y="1652208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4CB794-7AD4-4FA3-BF14-8335558E93A7}"/>
              </a:ext>
            </a:extLst>
          </p:cNvPr>
          <p:cNvCxnSpPr>
            <a:cxnSpLocks/>
          </p:cNvCxnSpPr>
          <p:nvPr/>
        </p:nvCxnSpPr>
        <p:spPr>
          <a:xfrm>
            <a:off x="2835442" y="2883839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BAD971-B1B4-4925-900F-6E5ED6679741}"/>
              </a:ext>
            </a:extLst>
          </p:cNvPr>
          <p:cNvCxnSpPr>
            <a:cxnSpLocks/>
          </p:cNvCxnSpPr>
          <p:nvPr/>
        </p:nvCxnSpPr>
        <p:spPr>
          <a:xfrm>
            <a:off x="2587387" y="2994158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507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E73F-7547-46D1-9CAA-09806808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Consistency across regulatory priors and motif databases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DA353-BC7A-49A1-8684-6F7485467876}"/>
              </a:ext>
            </a:extLst>
          </p:cNvPr>
          <p:cNvSpPr txBox="1"/>
          <p:nvPr/>
        </p:nvSpPr>
        <p:spPr>
          <a:xfrm>
            <a:off x="332409" y="1249306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Genehancer</a:t>
            </a:r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Jaspar2024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049A6-0240-40E4-A594-812CC407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686" y="812284"/>
            <a:ext cx="8538652" cy="5486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C44623-4FA7-4BA9-8807-714184B97464}"/>
              </a:ext>
            </a:extLst>
          </p:cNvPr>
          <p:cNvCxnSpPr>
            <a:cxnSpLocks/>
          </p:cNvCxnSpPr>
          <p:nvPr/>
        </p:nvCxnSpPr>
        <p:spPr>
          <a:xfrm>
            <a:off x="3273187" y="2397456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689948-E692-49A0-AFCE-9DBC70184691}"/>
              </a:ext>
            </a:extLst>
          </p:cNvPr>
          <p:cNvCxnSpPr>
            <a:cxnSpLocks/>
          </p:cNvCxnSpPr>
          <p:nvPr/>
        </p:nvCxnSpPr>
        <p:spPr>
          <a:xfrm>
            <a:off x="3086668" y="1913746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6B00C9-1DC1-463E-965D-2316E9F801F9}"/>
              </a:ext>
            </a:extLst>
          </p:cNvPr>
          <p:cNvCxnSpPr>
            <a:cxnSpLocks/>
          </p:cNvCxnSpPr>
          <p:nvPr/>
        </p:nvCxnSpPr>
        <p:spPr>
          <a:xfrm>
            <a:off x="2900149" y="2397456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CF4541-0112-4DEC-8454-D6975350267E}"/>
              </a:ext>
            </a:extLst>
          </p:cNvPr>
          <p:cNvCxnSpPr>
            <a:cxnSpLocks/>
          </p:cNvCxnSpPr>
          <p:nvPr/>
        </p:nvCxnSpPr>
        <p:spPr>
          <a:xfrm>
            <a:off x="9160042" y="1079394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3817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E73F-7547-46D1-9CAA-09806808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Consistency across regulatory priors and motif databases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DA353-BC7A-49A1-8684-6F7485467876}"/>
              </a:ext>
            </a:extLst>
          </p:cNvPr>
          <p:cNvSpPr txBox="1"/>
          <p:nvPr/>
        </p:nvSpPr>
        <p:spPr>
          <a:xfrm>
            <a:off x="332409" y="1249306"/>
            <a:ext cx="2044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Genehancer</a:t>
            </a:r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Hocomoco</a:t>
            </a:r>
            <a:r>
              <a:rPr lang="en-US" sz="11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A4C35-2E2C-4A4F-8BE4-BFE1D94B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558" y="815765"/>
            <a:ext cx="8505820" cy="5486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83504AB-353F-42DA-B2C2-1F6BF7915055}"/>
              </a:ext>
            </a:extLst>
          </p:cNvPr>
          <p:cNvCxnSpPr>
            <a:cxnSpLocks/>
          </p:cNvCxnSpPr>
          <p:nvPr/>
        </p:nvCxnSpPr>
        <p:spPr>
          <a:xfrm>
            <a:off x="3179928" y="2397456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FD029C-3416-4344-9E07-33C234BA0319}"/>
              </a:ext>
            </a:extLst>
          </p:cNvPr>
          <p:cNvCxnSpPr>
            <a:cxnSpLocks/>
          </p:cNvCxnSpPr>
          <p:nvPr/>
        </p:nvCxnSpPr>
        <p:spPr>
          <a:xfrm>
            <a:off x="3521170" y="2768729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67BF24-8C40-48C0-9344-0722DE757194}"/>
              </a:ext>
            </a:extLst>
          </p:cNvPr>
          <p:cNvCxnSpPr>
            <a:cxnSpLocks/>
          </p:cNvCxnSpPr>
          <p:nvPr/>
        </p:nvCxnSpPr>
        <p:spPr>
          <a:xfrm>
            <a:off x="3930579" y="3208361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D7147C-CDC4-4457-9DBC-875F31798368}"/>
              </a:ext>
            </a:extLst>
          </p:cNvPr>
          <p:cNvCxnSpPr>
            <a:cxnSpLocks/>
          </p:cNvCxnSpPr>
          <p:nvPr/>
        </p:nvCxnSpPr>
        <p:spPr>
          <a:xfrm>
            <a:off x="8550442" y="1617205"/>
            <a:ext cx="186519" cy="220639"/>
          </a:xfrm>
          <a:prstGeom prst="straightConnector1">
            <a:avLst/>
          </a:prstGeom>
          <a:ln w="38100">
            <a:solidFill>
              <a:srgbClr val="E04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2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C3B2-10AB-4D05-AEE9-01BB295E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Establishing Nutrient-Deprivation Gene Signatures in PDAC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E72-F9F1-49E6-B794-44EC330D9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6" t="9166" r="22237"/>
          <a:stretch/>
        </p:blipFill>
        <p:spPr>
          <a:xfrm>
            <a:off x="5546688" y="1260609"/>
            <a:ext cx="5620579" cy="4870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BD2CB-77D0-4811-8A78-D47DA51B6A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50" r="60771"/>
          <a:stretch/>
        </p:blipFill>
        <p:spPr>
          <a:xfrm>
            <a:off x="2470501" y="1803959"/>
            <a:ext cx="3170876" cy="2085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C0C2F-A82A-4C0E-9C8D-E38554FCC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18" t="8965" r="24746"/>
          <a:stretch/>
        </p:blipFill>
        <p:spPr>
          <a:xfrm>
            <a:off x="2389802" y="3954100"/>
            <a:ext cx="2737403" cy="19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6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8"/>
            <a:ext cx="10515600" cy="5108122"/>
          </a:xfrm>
        </p:spPr>
        <p:txBody>
          <a:bodyPr>
            <a:normAutofit/>
          </a:bodyPr>
          <a:lstStyle/>
          <a:p>
            <a:r>
              <a:rPr lang="en-US" dirty="0"/>
              <a:t>Developed episcope, a modular framework for condition-specific GRN analysis using ATAC + RNA integration.</a:t>
            </a:r>
          </a:p>
          <a:p>
            <a:r>
              <a:rPr lang="en-US" dirty="0"/>
              <a:t>Applied to nutrient-stress PDAC data and produced clearer, more accurate GRNs than traditional methods.</a:t>
            </a:r>
          </a:p>
          <a:p>
            <a:r>
              <a:rPr lang="en-US" dirty="0"/>
              <a:t>Validated predictions with multiple KO/KD datasets and our HPAFII HNF4A KO, correctly predicting HNF1A / LGALS4 down.</a:t>
            </a:r>
          </a:p>
          <a:p>
            <a:r>
              <a:rPr lang="en-US" dirty="0"/>
              <a:t>Revealed shared mesenchymal-like programs across cell lines and stress types.</a:t>
            </a:r>
          </a:p>
          <a:p>
            <a:r>
              <a:rPr lang="en-US" dirty="0"/>
              <a:t>Identified key TF hubs and regulatory topics driving adaptive states.</a:t>
            </a:r>
          </a:p>
          <a:p>
            <a:r>
              <a:rPr lang="en-US" dirty="0"/>
              <a:t>Delivered rich interactive visualizations — lighting networks, differential and Δ-TF subnetworks.</a:t>
            </a:r>
          </a:p>
          <a:p>
            <a:r>
              <a:rPr lang="en-US" dirty="0"/>
              <a:t>Demonstrated episcope’s reproducibility and biological precision across diverse regulatory priors as well as motif databases.</a:t>
            </a:r>
          </a:p>
        </p:txBody>
      </p:sp>
    </p:spTree>
    <p:extLst>
      <p:ext uri="{BB962C8B-B14F-4D97-AF65-F5344CB8AC3E}">
        <p14:creationId xmlns:p14="http://schemas.microsoft.com/office/powerpoint/2010/main" val="392264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Future Directions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 3D chromatin (Hi-C) data to refine enhancer–gene regulatory links.</a:t>
            </a:r>
          </a:p>
          <a:p>
            <a:r>
              <a:rPr lang="en-US" dirty="0"/>
              <a:t>Apply episcope to additional PDAC and external datasets for broader validation.</a:t>
            </a:r>
          </a:p>
          <a:p>
            <a:r>
              <a:rPr lang="en-US" dirty="0"/>
              <a:t>Expand validation using more KO/KD and perturbation studies.</a:t>
            </a:r>
          </a:p>
          <a:p>
            <a:r>
              <a:rPr lang="en-US" dirty="0"/>
              <a:t>Extend episcope to single-cell ATAC + RNA for cell-state–resolved GRN inference.</a:t>
            </a:r>
          </a:p>
          <a:p>
            <a:r>
              <a:rPr lang="en-US" dirty="0"/>
              <a:t>Enhance automation and visualization for scalable multi-condition GRN discovery.</a:t>
            </a:r>
          </a:p>
        </p:txBody>
      </p:sp>
    </p:spTree>
    <p:extLst>
      <p:ext uri="{BB962C8B-B14F-4D97-AF65-F5344CB8AC3E}">
        <p14:creationId xmlns:p14="http://schemas.microsoft.com/office/powerpoint/2010/main" val="1788427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43BA0-BD09-41AC-9265-BFABA8953C03}"/>
              </a:ext>
            </a:extLst>
          </p:cNvPr>
          <p:cNvSpPr txBox="1"/>
          <p:nvPr/>
        </p:nvSpPr>
        <p:spPr>
          <a:xfrm>
            <a:off x="6985675" y="1713425"/>
            <a:ext cx="36807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Dr. Chunling Yi</a:t>
            </a:r>
          </a:p>
          <a:p>
            <a:pPr lvl="1"/>
            <a:r>
              <a:rPr lang="en-US" dirty="0"/>
              <a:t>Dr. </a:t>
            </a:r>
            <a:r>
              <a:rPr lang="en-US" dirty="0" err="1"/>
              <a:t>Hakima</a:t>
            </a:r>
            <a:r>
              <a:rPr lang="en-US" dirty="0"/>
              <a:t> Amri</a:t>
            </a:r>
          </a:p>
          <a:p>
            <a:pPr lvl="1"/>
            <a:r>
              <a:rPr lang="en-US" dirty="0"/>
              <a:t>Dr. Nathan Edwards</a:t>
            </a:r>
          </a:p>
          <a:p>
            <a:pPr lvl="1"/>
            <a:r>
              <a:rPr lang="en-US" dirty="0"/>
              <a:t>Dr. Sreejith Nair</a:t>
            </a:r>
          </a:p>
          <a:p>
            <a:pPr lvl="1"/>
            <a:r>
              <a:rPr lang="en-US" dirty="0"/>
              <a:t>Dr. Robert Suter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F711A6-2F8C-4B41-867D-1912EAABDCA4}"/>
              </a:ext>
            </a:extLst>
          </p:cNvPr>
          <p:cNvSpPr txBox="1"/>
          <p:nvPr/>
        </p:nvSpPr>
        <p:spPr>
          <a:xfrm>
            <a:off x="1472525" y="1713425"/>
            <a:ext cx="384850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Yi Lab members</a:t>
            </a:r>
          </a:p>
          <a:p>
            <a:pPr lvl="1"/>
            <a:r>
              <a:rPr lang="en-US" dirty="0"/>
              <a:t>Benjamin A. Colon-</a:t>
            </a:r>
            <a:r>
              <a:rPr lang="en-US" dirty="0" err="1"/>
              <a:t>Emeric</a:t>
            </a:r>
            <a:endParaRPr lang="en-US" dirty="0"/>
          </a:p>
          <a:p>
            <a:pPr lvl="1"/>
            <a:r>
              <a:rPr lang="en-US" dirty="0"/>
              <a:t>Raghav Karthikeyan</a:t>
            </a:r>
          </a:p>
          <a:p>
            <a:pPr lvl="1"/>
            <a:r>
              <a:rPr lang="en-US" dirty="0"/>
              <a:t>Johnny Velasquez</a:t>
            </a:r>
          </a:p>
          <a:p>
            <a:pPr lvl="1"/>
            <a:r>
              <a:rPr lang="en-US" dirty="0"/>
              <a:t>Zihao Sui</a:t>
            </a:r>
          </a:p>
          <a:p>
            <a:pPr lvl="1"/>
            <a:r>
              <a:rPr lang="en-US" dirty="0"/>
              <a:t>Ting Wang</a:t>
            </a:r>
          </a:p>
          <a:p>
            <a:pPr lvl="1"/>
            <a:r>
              <a:rPr lang="en-US" dirty="0"/>
              <a:t>Mia N.Y. Shujath</a:t>
            </a:r>
          </a:p>
          <a:p>
            <a:pPr lvl="1"/>
            <a:r>
              <a:rPr lang="en-US" dirty="0" err="1"/>
              <a:t>Shigekazu</a:t>
            </a:r>
            <a:r>
              <a:rPr lang="en-US" dirty="0"/>
              <a:t> Murakami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4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085B-D152-46F7-A9A2-9534D257B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371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6085B-D152-46F7-A9A2-9534D257B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 Up Slides</a:t>
            </a:r>
          </a:p>
        </p:txBody>
      </p:sp>
    </p:spTree>
    <p:extLst>
      <p:ext uri="{BB962C8B-B14F-4D97-AF65-F5344CB8AC3E}">
        <p14:creationId xmlns:p14="http://schemas.microsoft.com/office/powerpoint/2010/main" val="1529532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C53D0FA-BBE5-8F5E-6C2B-3C4AF4E87B8A}"/>
              </a:ext>
            </a:extLst>
          </p:cNvPr>
          <p:cNvGraphicFramePr>
            <a:graphicFrameLocks noGrp="1"/>
          </p:cNvGraphicFramePr>
          <p:nvPr/>
        </p:nvGraphicFramePr>
        <p:xfrm>
          <a:off x="601654" y="872262"/>
          <a:ext cx="11137013" cy="5435712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899621">
                  <a:extLst>
                    <a:ext uri="{9D8B030D-6E8A-4147-A177-3AD203B41FA5}">
                      <a16:colId xmlns:a16="http://schemas.microsoft.com/office/drawing/2014/main" val="3831403293"/>
                    </a:ext>
                  </a:extLst>
                </a:gridCol>
                <a:gridCol w="1340436">
                  <a:extLst>
                    <a:ext uri="{9D8B030D-6E8A-4147-A177-3AD203B41FA5}">
                      <a16:colId xmlns:a16="http://schemas.microsoft.com/office/drawing/2014/main" val="3241797148"/>
                    </a:ext>
                  </a:extLst>
                </a:gridCol>
                <a:gridCol w="1214488">
                  <a:extLst>
                    <a:ext uri="{9D8B030D-6E8A-4147-A177-3AD203B41FA5}">
                      <a16:colId xmlns:a16="http://schemas.microsoft.com/office/drawing/2014/main" val="3753484613"/>
                    </a:ext>
                  </a:extLst>
                </a:gridCol>
                <a:gridCol w="863636">
                  <a:extLst>
                    <a:ext uri="{9D8B030D-6E8A-4147-A177-3AD203B41FA5}">
                      <a16:colId xmlns:a16="http://schemas.microsoft.com/office/drawing/2014/main" val="2032075356"/>
                    </a:ext>
                  </a:extLst>
                </a:gridCol>
                <a:gridCol w="980588">
                  <a:extLst>
                    <a:ext uri="{9D8B030D-6E8A-4147-A177-3AD203B41FA5}">
                      <a16:colId xmlns:a16="http://schemas.microsoft.com/office/drawing/2014/main" val="4007190646"/>
                    </a:ext>
                  </a:extLst>
                </a:gridCol>
                <a:gridCol w="1727274">
                  <a:extLst>
                    <a:ext uri="{9D8B030D-6E8A-4147-A177-3AD203B41FA5}">
                      <a16:colId xmlns:a16="http://schemas.microsoft.com/office/drawing/2014/main" val="1663492139"/>
                    </a:ext>
                  </a:extLst>
                </a:gridCol>
                <a:gridCol w="1232021">
                  <a:extLst>
                    <a:ext uri="{9D8B030D-6E8A-4147-A177-3AD203B41FA5}">
                      <a16:colId xmlns:a16="http://schemas.microsoft.com/office/drawing/2014/main" val="3104114708"/>
                    </a:ext>
                  </a:extLst>
                </a:gridCol>
                <a:gridCol w="2133529">
                  <a:extLst>
                    <a:ext uri="{9D8B030D-6E8A-4147-A177-3AD203B41FA5}">
                      <a16:colId xmlns:a16="http://schemas.microsoft.com/office/drawing/2014/main" val="509602834"/>
                    </a:ext>
                  </a:extLst>
                </a:gridCol>
                <a:gridCol w="745420">
                  <a:extLst>
                    <a:ext uri="{9D8B030D-6E8A-4147-A177-3AD203B41FA5}">
                      <a16:colId xmlns:a16="http://schemas.microsoft.com/office/drawing/2014/main" val="2398871988"/>
                    </a:ext>
                  </a:extLst>
                </a:gridCol>
              </a:tblGrid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multimodal data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modelling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 of interactions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Statistical framework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Motif database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 +/- distance cutoffs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 usage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Language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561354191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ARACNE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 (expression-only)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719682628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GENIE3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Tree-based regression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Python/R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124947003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GRNBoost2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797848933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PPCOR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Undirected (signed)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546970205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</a:t>
                      </a:r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pseudotime</a:t>
                      </a: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Temporal correlation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377532267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SCODE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(time-series)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ODE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977233804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PIDC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Information theory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Undirected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486348940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SCRIBE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(time-series)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 information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988781810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SINCERITIES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(time-stamped)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Granger causality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 / Signed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/ 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873709522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SCNS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(time-course)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Boolean logic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 / Discrete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096527144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GRNVBEM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(time-series)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Bayesian autoregressive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 / Signed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 / C++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659882978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GRISLI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(velocity / pseudotime)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ODE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 / Directed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471857144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RNA-seq (</a:t>
                      </a:r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pseudotime</a:t>
                      </a: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 Granger causality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Directed /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ATAC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60302726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SCENIC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cisTarget/cisTarget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kb / 150 kb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(TF motifs in promoter/enhancer peaks)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613891989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SCENIC+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</a:t>
                      </a:r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scATAC</a:t>
                      </a: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cisTarget/cisTarget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kb / 150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integrated with motif enrichment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184398351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GRaNIE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ATAC-seq; RNA-seq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JASPAR, HOCOMOCO/PWMscan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kb / 250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correlated with expression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82441847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ANANSE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ATAC-seq; RNA-seq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CIS-BP/GimmeMotifs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kb / 100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motif scores + differential accessibility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33351042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CellOracle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 or Bayesian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CIS-BP/GimmeMotifs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kb / 500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motif activity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965299955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DeepMAPS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JASPAR/PWMScan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kb / exon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co-embedding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380073224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Dictys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HOCOMOCO/HOMER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 kb / 500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motif scan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027076403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FigR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CIS-BP/MOODs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kb / 50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motif regression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886228247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scGLUE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JASPAR/cisTarget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kb / 150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Peak–gene graph embeddings (correlation-based)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279014524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MAGICAL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CIS-BP, ENCODE/MOODs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 on Hi-C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integrated with chromatin contacts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/ MATLAB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620442622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HOCOMOCO, JASPAR/motifanalysis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Nearest TSS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motif activity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261807396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CIS-BP/MOODs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 kb / 250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Peak–gene co-variation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2350396113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sc-compReg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scATAC-seq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Undefined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Undefined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integration of accessible vs. closed peaks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329377892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Symphony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Bayesian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FIMO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Nearest TSS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footprints and promoter peaks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632337572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TimeReg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ATAC-seq; 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Undefined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Time-resolved peak–gene dynamics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MATLAB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782163200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TRIPOD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scRNA-seq; 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Non-linear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 or Bayesian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HOCOMOCO, JASPAR/MOODs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kb / 100 kb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peaks + footprint motifs + dynamics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1917703695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TOBIAS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/ motif regression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JASPAR, HOCOMOCO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Motif window ±50 bp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</a:t>
                      </a:r>
                      <a:r>
                        <a:rPr lang="en-US" sz="7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footprint scores </a:t>
                      </a:r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motif sites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785069126"/>
                  </a:ext>
                </a:extLst>
              </a:tr>
              <a:tr h="1698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episcope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ATAC-seq; RNA-seq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+ correlation network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Signed, weighted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Frequentist or Bayesian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GeneHancer</a:t>
                      </a: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JASPAR, HOCOMOCO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 kb upstream/downstream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</a:t>
                      </a:r>
                      <a:r>
                        <a:rPr lang="en-US" sz="7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footprint scores </a:t>
                      </a:r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&amp; peaks linked to genes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Python/R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008" marR="3008" marT="3008" marB="0" anchor="ctr"/>
                </a:tc>
                <a:extLst>
                  <a:ext uri="{0D108BD9-81ED-4DB2-BD59-A6C34878D82A}">
                    <a16:rowId xmlns:a16="http://schemas.microsoft.com/office/drawing/2014/main" val="343487262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0619191-42B1-6936-D84C-5F0FB9B3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87"/>
            <a:ext cx="10515601" cy="620817"/>
          </a:xfrm>
        </p:spPr>
        <p:txBody>
          <a:bodyPr>
            <a:normAutofit/>
          </a:bodyPr>
          <a:lstStyle/>
          <a:p>
            <a:r>
              <a:rPr lang="en-US" sz="2000" dirty="0"/>
              <a:t>Existing tools for inference of gene regulatory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7FCCB-55C4-8136-34D2-9C9221AA0995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223873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BFED-E09D-466B-5BEE-805D190B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summary of how ATAC data are 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5D5C8A-B962-4EE9-17C1-14C260301D26}"/>
              </a:ext>
            </a:extLst>
          </p:cNvPr>
          <p:cNvGraphicFramePr>
            <a:graphicFrameLocks noGrp="1"/>
          </p:cNvGraphicFramePr>
          <p:nvPr/>
        </p:nvGraphicFramePr>
        <p:xfrm>
          <a:off x="444779" y="2023980"/>
          <a:ext cx="11302443" cy="2605169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2757489">
                  <a:extLst>
                    <a:ext uri="{9D8B030D-6E8A-4147-A177-3AD203B41FA5}">
                      <a16:colId xmlns:a16="http://schemas.microsoft.com/office/drawing/2014/main" val="4149395555"/>
                    </a:ext>
                  </a:extLst>
                </a:gridCol>
                <a:gridCol w="6216651">
                  <a:extLst>
                    <a:ext uri="{9D8B030D-6E8A-4147-A177-3AD203B41FA5}">
                      <a16:colId xmlns:a16="http://schemas.microsoft.com/office/drawing/2014/main" val="467434525"/>
                    </a:ext>
                  </a:extLst>
                </a:gridCol>
                <a:gridCol w="2328303">
                  <a:extLst>
                    <a:ext uri="{9D8B030D-6E8A-4147-A177-3AD203B41FA5}">
                      <a16:colId xmlns:a16="http://schemas.microsoft.com/office/drawing/2014/main" val="73039732"/>
                    </a:ext>
                  </a:extLst>
                </a:gridCol>
              </a:tblGrid>
              <a:tr h="24880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ATAC usage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Tools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77649530"/>
                  </a:ext>
                </a:extLst>
              </a:tr>
              <a:tr h="4674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Peaks as accessibility features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binary or quantitative peak accessibility to link enhancers to genes.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GRaNIE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ANANSE,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FigR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DeepMAPS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70166196"/>
                  </a:ext>
                </a:extLst>
              </a:tr>
              <a:tr h="349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Footprint scores*/ motif occupancy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per-base footprinting to infer TF binding activity changes.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TOBIAS, episcope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86188085"/>
                  </a:ext>
                </a:extLst>
              </a:tr>
              <a:tr h="349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Chromatin graph embeddings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Integrates peak–gene correlations or co-embeddings in latent space.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scGLUE, MICA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26070106"/>
                  </a:ext>
                </a:extLst>
              </a:tr>
              <a:tr h="34912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Hi-C or proximity-based linking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3D chromatin contact maps to weight peak–gene edges.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MAGICAL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96493526"/>
                  </a:ext>
                </a:extLst>
              </a:tr>
              <a:tr h="4674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Binary accessible integration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Combines open/closed chromatin with single-cell expression states.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sc-compReg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TimeReg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96310036"/>
                  </a:ext>
                </a:extLst>
              </a:tr>
              <a:tr h="3740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Motif enrichment-based scoring**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Scans accessible peaks for motifs and computes motif–gene edge confidence.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SCENIC+,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Dictys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Symphony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42303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E79959-292C-29AD-8AC2-EAEAE00139AD}"/>
              </a:ext>
            </a:extLst>
          </p:cNvPr>
          <p:cNvSpPr txBox="1"/>
          <p:nvPr/>
        </p:nvSpPr>
        <p:spPr>
          <a:xfrm>
            <a:off x="763588" y="5297023"/>
            <a:ext cx="104441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*Footprint scoring: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detects where a TF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actually binds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by identifying local Tn5 cut depletion patterns (protected footprints) within those motifs.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**Motif enrichment–based scoring: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identifies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potential TF binding sites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by scanning accessible chromatin peaks for known motifs and measuring how strongly those motifs are overrepresented compared to background regions, reflecting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binding opportunity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rather than actual occupancy.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79313-0A8B-A2B1-2C21-132CED0F124A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402103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8313-A411-0A42-8238-CCFDD8CA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GRN using </a:t>
            </a:r>
            <a:r>
              <a:rPr lang="en-US" dirty="0" err="1"/>
              <a:t>GRaNIE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70440-4E5F-6F7C-FA4D-98042CF7D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64" y="961708"/>
            <a:ext cx="4979904" cy="53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Recent studies show that PDAC cells, under nutrient stress, </a:t>
            </a:r>
            <a:r>
              <a:rPr lang="en-US"/>
              <a:t>employ bulk fluid‐phase endocytosis </a:t>
            </a:r>
            <a:r>
              <a:rPr lang="en-US" dirty="0"/>
              <a:t>to internalize extracellular proteins for amino acid supply (</a:t>
            </a:r>
            <a:r>
              <a:rPr lang="en-US" dirty="0" err="1"/>
              <a:t>Commisso</a:t>
            </a:r>
            <a:r>
              <a:rPr lang="en-US" dirty="0"/>
              <a:t> et al., 2013), degrade collagen-derived proline to fuel the TCA cycle under low-glucose/glutamine conditions (Olivares et al., 2017), and upregulate arginine biosynthesis in response to arginine depletion in the tumor microenvironment (</a:t>
            </a:r>
            <a:r>
              <a:rPr lang="en-US" dirty="0" err="1"/>
              <a:t>Apiz</a:t>
            </a:r>
            <a:r>
              <a:rPr lang="en-US" dirty="0"/>
              <a:t> Saab et al., 2023).</a:t>
            </a:r>
          </a:p>
          <a:p>
            <a:r>
              <a:rPr lang="en-US" b="1" dirty="0"/>
              <a:t>Citations: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Commisso</a:t>
            </a:r>
            <a:r>
              <a:rPr lang="en-US" dirty="0"/>
              <a:t> C, et al. (2013). Nature. 497(7451):633–7.</a:t>
            </a:r>
          </a:p>
          <a:p>
            <a:pPr marL="0" indent="0">
              <a:buNone/>
            </a:pPr>
            <a:r>
              <a:rPr lang="en-US" dirty="0"/>
              <a:t>Olivares O, et al. (2017). Nat </a:t>
            </a:r>
            <a:r>
              <a:rPr lang="en-US" dirty="0" err="1"/>
              <a:t>Commun</a:t>
            </a:r>
            <a:r>
              <a:rPr lang="en-US" dirty="0"/>
              <a:t>. 8:16031.</a:t>
            </a:r>
          </a:p>
          <a:p>
            <a:pPr marL="0" indent="0">
              <a:buNone/>
            </a:pPr>
            <a:r>
              <a:rPr lang="en-US" dirty="0" err="1"/>
              <a:t>Apiz</a:t>
            </a:r>
            <a:r>
              <a:rPr lang="en-US" dirty="0"/>
              <a:t> Saab E, et al. (2023). </a:t>
            </a:r>
            <a:r>
              <a:rPr lang="en-US" dirty="0" err="1"/>
              <a:t>eLife</a:t>
            </a:r>
            <a:r>
              <a:rPr lang="en-US" dirty="0"/>
              <a:t>. 12:e81289.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Objective: Integrate transcriptomic, epigenomic, and chromatin accessibility data to identify lineage-associated programs and determine how nutrient stresses affect them.</a:t>
            </a:r>
          </a:p>
        </p:txBody>
      </p:sp>
    </p:spTree>
    <p:extLst>
      <p:ext uri="{BB962C8B-B14F-4D97-AF65-F5344CB8AC3E}">
        <p14:creationId xmlns:p14="http://schemas.microsoft.com/office/powerpoint/2010/main" val="1589877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7"/>
            <a:ext cx="10515600" cy="5265285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Multi-modal analysis using: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CCLE RNA-seq (Lineage Discovery): PDAC cell lines (n = 41)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Nutrient Stress RNA-seq: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HPAFII,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AsPC1, Panc1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cell lines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In-house CUT&amp;Tag: 5 cell lines × 5 histone marks (H3K27ac, H3K27me3, H3K4me3, H3K9me3, pPolII-S2/5) = 25 libraries (n = 25)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 house Nutrient stress RNA-seq (dynamic response): Nutrient conditions (n = 10)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0% FBS; 10% FBS (control); 10% FBS + TGF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β;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10%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FBS with glucose deprivation;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25% BCAA;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25% glutamine/arginine;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lysine deprivation;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tryptophan deprivation;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low Met/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12.5 µM;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10% FBS with very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lowMet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Cys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at 3.125 µM.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 house &amp; public ATAC-seq (TOBIAS TF </a:t>
            </a:r>
            <a:r>
              <a:rPr lang="en-US" sz="17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ATAC-seq (PDAC, n = 17): across five cell lines—HPAFII (n = 3), AsPC1 (n = 5), Panc1 (n = 4), MiaPaca2 (n = 3), CaPan1 (n = 2) </a:t>
            </a:r>
          </a:p>
          <a:p>
            <a:pPr lvl="2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ATAC-seq (Nutrient Stress, HPAFII,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AsPC1, Panc1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): under the same nutrient conditions as above (n = 30)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94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A825-F451-2E27-9394-BC0B3F0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Lineage-specific nutrient-stress signatures mark distinct regions in primary and metastatic human PDAC </a:t>
            </a:r>
            <a:r>
              <a:rPr lang="en-US" dirty="0" err="1"/>
              <a:t>tumours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0F1B7-3F76-226C-A45B-B9DB0CEF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8" y="1679793"/>
            <a:ext cx="10058400" cy="424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E9C325-0B23-4E48-AEB6-9D2D1E20B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240"/>
          <a:stretch/>
        </p:blipFill>
        <p:spPr>
          <a:xfrm>
            <a:off x="395290" y="2004130"/>
            <a:ext cx="1645165" cy="35251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D5623E-E73E-4433-BEDF-45C626FEE591}"/>
              </a:ext>
            </a:extLst>
          </p:cNvPr>
          <p:cNvSpPr txBox="1"/>
          <p:nvPr/>
        </p:nvSpPr>
        <p:spPr>
          <a:xfrm>
            <a:off x="8376326" y="6387191"/>
            <a:ext cx="35242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Spatial data from 2025-Pei, et.al-Nature</a:t>
            </a:r>
          </a:p>
        </p:txBody>
      </p:sp>
    </p:spTree>
    <p:extLst>
      <p:ext uri="{BB962C8B-B14F-4D97-AF65-F5344CB8AC3E}">
        <p14:creationId xmlns:p14="http://schemas.microsoft.com/office/powerpoint/2010/main" val="3784625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8"/>
            <a:ext cx="5591175" cy="45678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Integrated Data Flow and Cross-Modal Connections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CCLE RNA‐seq and HPAFII nutrient RNA‐seq jointly define the “nutrient‐controlled lineage‐associated gene” set.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CUT&amp;Tag + ChromHMM annotations at those genes’ regulatory loci reveal baseline chromatin states that distinguish Epi vs. Mes.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PDAC ATAC + TOBIAS validate which TFs bind each gene’s cis-elements, confirming lineage‐specific regulatory circuits.</a:t>
            </a:r>
          </a:p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Nutrient ATAC + TOBIAS demonstrate dynamic remodeling of the same cis-elements and TF–gene edges under nutrient stress, linking chromatin, TF occupancy, and transcription.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79666-FBB6-4254-BB4D-62C8B983A422}"/>
              </a:ext>
            </a:extLst>
          </p:cNvPr>
          <p:cNvSpPr txBox="1"/>
          <p:nvPr/>
        </p:nvSpPr>
        <p:spPr>
          <a:xfrm>
            <a:off x="8393431" y="2771300"/>
            <a:ext cx="1624725" cy="805338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Lineage-associated genes 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BFCAA-5263-49D6-898F-E0E565D66186}"/>
              </a:ext>
            </a:extLst>
          </p:cNvPr>
          <p:cNvSpPr txBox="1"/>
          <p:nvPr/>
        </p:nvSpPr>
        <p:spPr>
          <a:xfrm>
            <a:off x="8393431" y="1347312"/>
            <a:ext cx="1667351" cy="805338"/>
          </a:xfrm>
          <a:prstGeom prst="rect">
            <a:avLst/>
          </a:prstGeom>
          <a:solidFill>
            <a:srgbClr val="F09B8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CCLE RNA-seq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(41 PDAC lines)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Identify Lineage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Markers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1A3B3-3E74-45F9-89B9-1E3BA27FBBFB}"/>
              </a:ext>
            </a:extLst>
          </p:cNvPr>
          <p:cNvSpPr txBox="1"/>
          <p:nvPr/>
        </p:nvSpPr>
        <p:spPr>
          <a:xfrm>
            <a:off x="6347463" y="2152650"/>
            <a:ext cx="1667351" cy="805338"/>
          </a:xfrm>
          <a:prstGeom prst="rect">
            <a:avLst/>
          </a:prstGeom>
          <a:solidFill>
            <a:srgbClr val="06A088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Nutrient RNA-seq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(HPAFII; 10 cond.)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Identify Nutrient-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Controlled Genes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B42B-5E18-4E37-AC7C-063EECE2A5B9}"/>
              </a:ext>
            </a:extLst>
          </p:cNvPr>
          <p:cNvSpPr txBox="1"/>
          <p:nvPr/>
        </p:nvSpPr>
        <p:spPr>
          <a:xfrm>
            <a:off x="6347463" y="3328932"/>
            <a:ext cx="1667351" cy="805338"/>
          </a:xfrm>
          <a:prstGeom prst="rect">
            <a:avLst/>
          </a:prstGeom>
          <a:solidFill>
            <a:srgbClr val="3C5587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PDAC ATAC-seq + TOBIAS</a:t>
            </a:r>
          </a:p>
          <a:p>
            <a:pPr algn="ctr" defTabSz="914380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Validate TF Binding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A9206-4604-4ECC-8BDF-3FA09215B7BA}"/>
              </a:ext>
            </a:extLst>
          </p:cNvPr>
          <p:cNvSpPr txBox="1"/>
          <p:nvPr/>
        </p:nvSpPr>
        <p:spPr>
          <a:xfrm>
            <a:off x="10439400" y="2152650"/>
            <a:ext cx="1667351" cy="805338"/>
          </a:xfrm>
          <a:prstGeom prst="rect">
            <a:avLst/>
          </a:prstGeom>
          <a:solidFill>
            <a:srgbClr val="9562A4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CUT&amp;Tag +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ChromHMM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Annotate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Regulatory Regions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5DE6D-DDCF-4598-905F-59CA5C28C918}"/>
              </a:ext>
            </a:extLst>
          </p:cNvPr>
          <p:cNvSpPr txBox="1"/>
          <p:nvPr/>
        </p:nvSpPr>
        <p:spPr>
          <a:xfrm>
            <a:off x="10439400" y="3328932"/>
            <a:ext cx="1667351" cy="805338"/>
          </a:xfrm>
          <a:prstGeom prst="rect">
            <a:avLst/>
          </a:prstGeom>
          <a:solidFill>
            <a:srgbClr val="5CBED3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Nutrient ATAC-seq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(HPAFII; 10 cond.)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Accessibility &amp;</a:t>
            </a:r>
          </a:p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Footprint Dynamics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F096B8-F597-4499-84AC-420899043EBA}"/>
              </a:ext>
            </a:extLst>
          </p:cNvPr>
          <p:cNvCxnSpPr>
            <a:cxnSpLocks/>
          </p:cNvCxnSpPr>
          <p:nvPr/>
        </p:nvCxnSpPr>
        <p:spPr>
          <a:xfrm>
            <a:off x="9217344" y="2311400"/>
            <a:ext cx="0" cy="307975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BBC474-1FE6-4F67-95BC-78BAE7C928DB}"/>
              </a:ext>
            </a:extLst>
          </p:cNvPr>
          <p:cNvCxnSpPr>
            <a:cxnSpLocks/>
          </p:cNvCxnSpPr>
          <p:nvPr/>
        </p:nvCxnSpPr>
        <p:spPr>
          <a:xfrm>
            <a:off x="8085864" y="2692958"/>
            <a:ext cx="244435" cy="233834"/>
          </a:xfrm>
          <a:prstGeom prst="straightConnector1">
            <a:avLst/>
          </a:prstGeom>
          <a:ln w="127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BC77B9-C906-4463-A83F-DF94E0530E73}"/>
              </a:ext>
            </a:extLst>
          </p:cNvPr>
          <p:cNvCxnSpPr>
            <a:cxnSpLocks/>
          </p:cNvCxnSpPr>
          <p:nvPr/>
        </p:nvCxnSpPr>
        <p:spPr>
          <a:xfrm flipH="1">
            <a:off x="10123915" y="2692958"/>
            <a:ext cx="244435" cy="233834"/>
          </a:xfrm>
          <a:prstGeom prst="straightConnector1">
            <a:avLst/>
          </a:prstGeom>
          <a:ln w="127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78E9BA-7F47-4504-B356-1083C6F6772D}"/>
              </a:ext>
            </a:extLst>
          </p:cNvPr>
          <p:cNvCxnSpPr>
            <a:cxnSpLocks/>
          </p:cNvCxnSpPr>
          <p:nvPr/>
        </p:nvCxnSpPr>
        <p:spPr>
          <a:xfrm flipV="1">
            <a:off x="8085864" y="3459721"/>
            <a:ext cx="244435" cy="233834"/>
          </a:xfrm>
          <a:prstGeom prst="straightConnector1">
            <a:avLst/>
          </a:prstGeom>
          <a:ln w="127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14865F-FE4C-47D3-8D55-52E98C796354}"/>
              </a:ext>
            </a:extLst>
          </p:cNvPr>
          <p:cNvCxnSpPr>
            <a:cxnSpLocks/>
          </p:cNvCxnSpPr>
          <p:nvPr/>
        </p:nvCxnSpPr>
        <p:spPr>
          <a:xfrm flipH="1" flipV="1">
            <a:off x="10123915" y="3459721"/>
            <a:ext cx="244435" cy="233834"/>
          </a:xfrm>
          <a:prstGeom prst="straightConnector1">
            <a:avLst/>
          </a:prstGeom>
          <a:ln w="12700">
            <a:solidFill>
              <a:srgbClr val="00206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952618-BE56-4D99-B324-D48882F66950}"/>
              </a:ext>
            </a:extLst>
          </p:cNvPr>
          <p:cNvSpPr txBox="1"/>
          <p:nvPr/>
        </p:nvSpPr>
        <p:spPr>
          <a:xfrm>
            <a:off x="6347463" y="904761"/>
            <a:ext cx="1624725" cy="80533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Nutrient-controlled lineage-associated genes </a:t>
            </a:r>
            <a:endParaRPr lang="en-US" sz="1200" b="1" kern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1EB829-C083-40BC-90E0-9206B6B3F45A}"/>
              </a:ext>
            </a:extLst>
          </p:cNvPr>
          <p:cNvCxnSpPr>
            <a:cxnSpLocks/>
          </p:cNvCxnSpPr>
          <p:nvPr/>
        </p:nvCxnSpPr>
        <p:spPr>
          <a:xfrm flipV="1">
            <a:off x="7159825" y="1790450"/>
            <a:ext cx="0" cy="307975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5D4CE-43CD-4C24-905B-929886C86D22}"/>
              </a:ext>
            </a:extLst>
          </p:cNvPr>
          <p:cNvCxnSpPr>
            <a:cxnSpLocks/>
          </p:cNvCxnSpPr>
          <p:nvPr/>
        </p:nvCxnSpPr>
        <p:spPr>
          <a:xfrm flipH="1" flipV="1">
            <a:off x="8034785" y="1474120"/>
            <a:ext cx="244435" cy="233834"/>
          </a:xfrm>
          <a:prstGeom prst="straightConnector1">
            <a:avLst/>
          </a:prstGeom>
          <a:ln w="127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14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Establishing Lineage-Associated Gene Signatures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DCD28-5EB9-A0DA-AAAC-5250FA172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5" y="3925473"/>
            <a:ext cx="5228344" cy="21100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6E0A99-CBC6-182C-AEC9-A06283D94545}"/>
              </a:ext>
            </a:extLst>
          </p:cNvPr>
          <p:cNvSpPr txBox="1"/>
          <p:nvPr/>
        </p:nvSpPr>
        <p:spPr>
          <a:xfrm>
            <a:off x="1007586" y="1868693"/>
            <a:ext cx="1538462" cy="708128"/>
          </a:xfrm>
          <a:prstGeom prst="rect">
            <a:avLst/>
          </a:prstGeom>
          <a:solidFill>
            <a:srgbClr val="7A84B5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dirty="0"/>
              <a:t>CCLE RNA-seq (PDAC cell lines)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52E8E-DA11-03D4-4DAF-C62A061DE523}"/>
              </a:ext>
            </a:extLst>
          </p:cNvPr>
          <p:cNvSpPr txBox="1"/>
          <p:nvPr/>
        </p:nvSpPr>
        <p:spPr>
          <a:xfrm>
            <a:off x="3074611" y="2915701"/>
            <a:ext cx="1463040" cy="736388"/>
          </a:xfrm>
          <a:prstGeom prst="rect">
            <a:avLst/>
          </a:prstGeom>
          <a:solidFill>
            <a:srgbClr val="F4525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400" b="1" kern="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Correlation with EMT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E74E0-93AF-6EA3-4C36-E7FB078D33F6}"/>
              </a:ext>
            </a:extLst>
          </p:cNvPr>
          <p:cNvSpPr txBox="1"/>
          <p:nvPr/>
        </p:nvSpPr>
        <p:spPr>
          <a:xfrm>
            <a:off x="3082315" y="1958420"/>
            <a:ext cx="1463040" cy="510466"/>
          </a:xfrm>
          <a:prstGeom prst="rect">
            <a:avLst/>
          </a:prstGeom>
          <a:solidFill>
            <a:srgbClr val="9562A4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 defTabSz="914380"/>
            <a:r>
              <a:rPr lang="en-US" sz="1400" b="1" i="1" kern="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Define Lineages and Model EMT Axis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0FBC83-4B54-CEBE-D07B-4A36A5B483D4}"/>
              </a:ext>
            </a:extLst>
          </p:cNvPr>
          <p:cNvSpPr txBox="1"/>
          <p:nvPr/>
        </p:nvSpPr>
        <p:spPr>
          <a:xfrm>
            <a:off x="5081621" y="2039840"/>
            <a:ext cx="1772763" cy="429045"/>
          </a:xfrm>
          <a:prstGeom prst="rect">
            <a:avLst/>
          </a:prstGeom>
          <a:solidFill>
            <a:srgbClr val="52B08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dirty="0"/>
              <a:t>Differentially Expressed Genes</a:t>
            </a:r>
            <a:endParaRPr lang="en-US" sz="14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43C0B6-9E2D-11BE-6298-36DEB339423C}"/>
              </a:ext>
            </a:extLst>
          </p:cNvPr>
          <p:cNvSpPr txBox="1"/>
          <p:nvPr/>
        </p:nvSpPr>
        <p:spPr>
          <a:xfrm>
            <a:off x="5009036" y="2915700"/>
            <a:ext cx="1917932" cy="736389"/>
          </a:xfrm>
          <a:prstGeom prst="rect">
            <a:avLst/>
          </a:prstGeom>
          <a:solidFill>
            <a:srgbClr val="52B080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900" b="1">
                <a:solidFill>
                  <a:schemeClr val="lt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400" b="1" dirty="0"/>
              <a:t>Intersect DE Genes and EMT-Correlated Genes</a:t>
            </a:r>
            <a:endParaRPr lang="en-US" sz="1400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5FA8C53-3FE1-E3DF-5469-FCC5B5CE2E03}"/>
              </a:ext>
            </a:extLst>
          </p:cNvPr>
          <p:cNvSpPr/>
          <p:nvPr/>
        </p:nvSpPr>
        <p:spPr>
          <a:xfrm rot="16200000" flipH="1">
            <a:off x="2742828" y="2110065"/>
            <a:ext cx="142708" cy="28859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80"/>
            <a:endParaRPr lang="en-US" sz="1400" kern="0" dirty="0">
              <a:solidFill>
                <a:prstClr val="white"/>
              </a:solidFill>
              <a:highlight>
                <a:srgbClr val="00808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B50C434-C4F9-C63A-4801-AD260DFAB269}"/>
              </a:ext>
            </a:extLst>
          </p:cNvPr>
          <p:cNvSpPr/>
          <p:nvPr/>
        </p:nvSpPr>
        <p:spPr>
          <a:xfrm rot="16200000" flipH="1">
            <a:off x="4742135" y="2110065"/>
            <a:ext cx="142708" cy="28859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80"/>
            <a:endParaRPr lang="en-US" sz="1400" kern="0" dirty="0">
              <a:solidFill>
                <a:prstClr val="white"/>
              </a:solidFill>
              <a:highlight>
                <a:srgbClr val="00808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18506CA7-DF53-D519-15A9-031776789CEF}"/>
              </a:ext>
            </a:extLst>
          </p:cNvPr>
          <p:cNvSpPr/>
          <p:nvPr/>
        </p:nvSpPr>
        <p:spPr>
          <a:xfrm flipH="1">
            <a:off x="3734777" y="2543757"/>
            <a:ext cx="142708" cy="28859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80"/>
            <a:endParaRPr lang="en-US" sz="1400" kern="0" dirty="0">
              <a:solidFill>
                <a:prstClr val="white"/>
              </a:solidFill>
              <a:highlight>
                <a:srgbClr val="00808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081930A-F7A3-1541-68FA-143DA3C2794A}"/>
              </a:ext>
            </a:extLst>
          </p:cNvPr>
          <p:cNvSpPr/>
          <p:nvPr/>
        </p:nvSpPr>
        <p:spPr>
          <a:xfrm flipH="1">
            <a:off x="5896648" y="2543757"/>
            <a:ext cx="142708" cy="28859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80"/>
            <a:endParaRPr lang="en-US" sz="1400" kern="0" dirty="0">
              <a:solidFill>
                <a:prstClr val="white"/>
              </a:solidFill>
              <a:highlight>
                <a:srgbClr val="008080"/>
              </a:highligh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E0A5C-E06A-1D03-9444-F4ECBA67168C}"/>
              </a:ext>
            </a:extLst>
          </p:cNvPr>
          <p:cNvSpPr txBox="1"/>
          <p:nvPr/>
        </p:nvSpPr>
        <p:spPr>
          <a:xfrm>
            <a:off x="4942534" y="1213085"/>
            <a:ext cx="24150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DESeq2: Perform differential expression analysis between MiaPaCa2 &amp; Panc1 (Mes) vs. HPAFII &amp; Capan1 (Epi).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51F177-4EE3-8BE8-0474-F6BC289A9C7F}"/>
              </a:ext>
            </a:extLst>
          </p:cNvPr>
          <p:cNvSpPr txBox="1"/>
          <p:nvPr/>
        </p:nvSpPr>
        <p:spPr>
          <a:xfrm>
            <a:off x="1776817" y="1217911"/>
            <a:ext cx="3032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chemeClr val="accent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Elastic Net Model: Train EN regression using DE genes to learn EMT scores (0 = Epi, 1 = Mes).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BF3A0B-AA70-6BB3-4E45-E4346B1D67A9}"/>
              </a:ext>
            </a:extLst>
          </p:cNvPr>
          <p:cNvSpPr txBox="1"/>
          <p:nvPr/>
        </p:nvSpPr>
        <p:spPr>
          <a:xfrm>
            <a:off x="2290763" y="3623420"/>
            <a:ext cx="2623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1" dirty="0">
                <a:solidFill>
                  <a:srgbClr val="FF0000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Score Cell Lines: Calculate EMT scores for all PDAC cell lines based on trained EN model.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8C530B-25AD-1DF5-A0E4-9C4767E92023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63E6136-C87A-22A7-2550-51A277853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0307"/>
          <a:stretch/>
        </p:blipFill>
        <p:spPr>
          <a:xfrm>
            <a:off x="7792534" y="1527615"/>
            <a:ext cx="3790950" cy="49465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C8B1B9-62C9-4AF7-8367-5363CD97E509}"/>
              </a:ext>
            </a:extLst>
          </p:cNvPr>
          <p:cNvSpPr/>
          <p:nvPr/>
        </p:nvSpPr>
        <p:spPr>
          <a:xfrm rot="16200000">
            <a:off x="5605439" y="3428184"/>
            <a:ext cx="4023360" cy="245614"/>
          </a:xfrm>
          <a:prstGeom prst="rect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CA369D3-E4F0-478F-BD74-3AFE593B1861}"/>
              </a:ext>
            </a:extLst>
          </p:cNvPr>
          <p:cNvSpPr/>
          <p:nvPr/>
        </p:nvSpPr>
        <p:spPr>
          <a:xfrm rot="16200000">
            <a:off x="7361078" y="5740764"/>
            <a:ext cx="512080" cy="245614"/>
          </a:xfrm>
          <a:prstGeom prst="rect">
            <a:avLst/>
          </a:prstGeom>
          <a:solidFill>
            <a:srgbClr val="DB1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  <a:endParaRPr lang="en-US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A74B57EA-4E3F-452B-8B67-CD89D87D23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89525"/>
          <a:stretch/>
        </p:blipFill>
        <p:spPr>
          <a:xfrm>
            <a:off x="7792534" y="733188"/>
            <a:ext cx="3790950" cy="57771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A45D971-EFBA-4BF6-8486-DB25B7097AE4}"/>
              </a:ext>
            </a:extLst>
          </p:cNvPr>
          <p:cNvSpPr/>
          <p:nvPr/>
        </p:nvSpPr>
        <p:spPr>
          <a:xfrm>
            <a:off x="7792535" y="1321428"/>
            <a:ext cx="1749968" cy="177433"/>
          </a:xfrm>
          <a:prstGeom prst="rect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3E4B4D-0761-4313-95ED-93AB78697A77}"/>
              </a:ext>
            </a:extLst>
          </p:cNvPr>
          <p:cNvSpPr/>
          <p:nvPr/>
        </p:nvSpPr>
        <p:spPr>
          <a:xfrm>
            <a:off x="10583597" y="1321428"/>
            <a:ext cx="380908" cy="177433"/>
          </a:xfrm>
          <a:prstGeom prst="rect">
            <a:avLst/>
          </a:prstGeom>
          <a:solidFill>
            <a:srgbClr val="DB1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1EEB9-14D1-4DA4-9597-D405A4C7B8F3}"/>
              </a:ext>
            </a:extLst>
          </p:cNvPr>
          <p:cNvSpPr/>
          <p:nvPr/>
        </p:nvSpPr>
        <p:spPr>
          <a:xfrm>
            <a:off x="9571171" y="1321428"/>
            <a:ext cx="988522" cy="177433"/>
          </a:xfrm>
          <a:prstGeom prst="rect">
            <a:avLst/>
          </a:prstGeom>
          <a:solidFill>
            <a:srgbClr val="D87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6606240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Lineage-Associated TF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842" y="1045028"/>
            <a:ext cx="10515600" cy="4122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Heatmap of differential footprints across lineages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C502B-6189-DEFF-CCD0-BF2CB3688F92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766CB-3585-4886-9646-95F94441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24" y="1457325"/>
            <a:ext cx="4415685" cy="48108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3F53D0-EEF8-40D6-B17A-8D7D1111A164}"/>
              </a:ext>
            </a:extLst>
          </p:cNvPr>
          <p:cNvSpPr/>
          <p:nvPr/>
        </p:nvSpPr>
        <p:spPr>
          <a:xfrm rot="16200000">
            <a:off x="643041" y="4303618"/>
            <a:ext cx="1903412" cy="109728"/>
          </a:xfrm>
          <a:prstGeom prst="rect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5AC68-65FA-4D81-8139-01E325D44228}"/>
              </a:ext>
            </a:extLst>
          </p:cNvPr>
          <p:cNvSpPr/>
          <p:nvPr/>
        </p:nvSpPr>
        <p:spPr>
          <a:xfrm rot="16200000">
            <a:off x="819053" y="2552009"/>
            <a:ext cx="1551385" cy="109728"/>
          </a:xfrm>
          <a:prstGeom prst="rect">
            <a:avLst/>
          </a:prstGeom>
          <a:solidFill>
            <a:srgbClr val="DB1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3A4F7C-AFC7-4C25-A7DF-41629AD020C7}"/>
              </a:ext>
            </a:extLst>
          </p:cNvPr>
          <p:cNvSpPr/>
          <p:nvPr/>
        </p:nvSpPr>
        <p:spPr>
          <a:xfrm rot="16200000">
            <a:off x="1502076" y="5371013"/>
            <a:ext cx="185338" cy="109728"/>
          </a:xfrm>
          <a:prstGeom prst="rect">
            <a:avLst/>
          </a:prstGeom>
          <a:solidFill>
            <a:srgbClr val="D87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61672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Lineage-Associated TF Footprints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8"/>
            <a:ext cx="10515600" cy="4122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Heatmap of differential footprints across lineages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C502B-6189-DEFF-CCD0-BF2CB3688F92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766CB-3585-4886-9646-95F94441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424" y="1457325"/>
            <a:ext cx="4415685" cy="4810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9E6157-76E8-4980-860E-6D997292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70" y="1860537"/>
            <a:ext cx="4371756" cy="3922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3F53D0-EEF8-40D6-B17A-8D7D1111A164}"/>
              </a:ext>
            </a:extLst>
          </p:cNvPr>
          <p:cNvSpPr/>
          <p:nvPr/>
        </p:nvSpPr>
        <p:spPr>
          <a:xfrm rot="16200000">
            <a:off x="643041" y="4303618"/>
            <a:ext cx="1903412" cy="109728"/>
          </a:xfrm>
          <a:prstGeom prst="rect">
            <a:avLst/>
          </a:prstGeom>
          <a:solidFill>
            <a:srgbClr val="4DA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Epi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F5AC68-65FA-4D81-8139-01E325D44228}"/>
              </a:ext>
            </a:extLst>
          </p:cNvPr>
          <p:cNvSpPr/>
          <p:nvPr/>
        </p:nvSpPr>
        <p:spPr>
          <a:xfrm rot="16200000">
            <a:off x="819053" y="2552009"/>
            <a:ext cx="1551385" cy="109728"/>
          </a:xfrm>
          <a:prstGeom prst="rect">
            <a:avLst/>
          </a:prstGeom>
          <a:solidFill>
            <a:srgbClr val="DB1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3A4F7C-AFC7-4C25-A7DF-41629AD020C7}"/>
              </a:ext>
            </a:extLst>
          </p:cNvPr>
          <p:cNvSpPr/>
          <p:nvPr/>
        </p:nvSpPr>
        <p:spPr>
          <a:xfrm rot="16200000">
            <a:off x="1502076" y="5371013"/>
            <a:ext cx="185338" cy="109728"/>
          </a:xfrm>
          <a:prstGeom prst="rect">
            <a:avLst/>
          </a:prstGeom>
          <a:solidFill>
            <a:srgbClr val="D87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</p:txBody>
      </p:sp>
    </p:spTree>
    <p:extLst>
      <p:ext uri="{BB962C8B-B14F-4D97-AF65-F5344CB8AC3E}">
        <p14:creationId xmlns:p14="http://schemas.microsoft.com/office/powerpoint/2010/main" val="2398950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Modified TOBIAS </a:t>
            </a:r>
            <a:r>
              <a:rPr lang="en-US" dirty="0" err="1"/>
              <a:t>Footprinting</a:t>
            </a:r>
            <a:r>
              <a:rPr lang="en-US" dirty="0"/>
              <a:t> to Identify Lineage TFs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028"/>
            <a:ext cx="4295775" cy="3135086"/>
          </a:xfrm>
        </p:spPr>
        <p:txBody>
          <a:bodyPr>
            <a:normAutofit/>
          </a:bodyPr>
          <a:lstStyle/>
          <a:p>
            <a:r>
              <a:rPr lang="en-US" dirty="0"/>
              <a:t>Compute TOBIAS footprints</a:t>
            </a:r>
          </a:p>
          <a:p>
            <a:r>
              <a:rPr lang="en-US" dirty="0"/>
              <a:t>Compared 3 MiaPaCa2 (Mes) + 4 Panc1 (Mes) vs. 2 HPAFII (Epi) + 3 Capan1 (Epi) using our customized TOBIAS </a:t>
            </a:r>
            <a:r>
              <a:rPr lang="en-US" dirty="0" err="1"/>
              <a:t>BINdetect</a:t>
            </a:r>
            <a:r>
              <a:rPr lang="en-US" dirty="0"/>
              <a:t> 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AB5415-2B7D-4EA9-A9F5-66B38FC2D103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F8BFF7-B2A5-47FC-9677-85D91B85A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90" y="1352299"/>
            <a:ext cx="5904648" cy="415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53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Nutrient × TGFB × Lineage Overlap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Weighted Venn Diagrams:</a:t>
            </a:r>
          </a:p>
          <a:p>
            <a:pPr lvl="1"/>
            <a:r>
              <a:rPr lang="en-US" dirty="0"/>
              <a:t>TGFB-induced vs Mes-lineage vs Nutrient-controlled Mes</a:t>
            </a:r>
          </a:p>
          <a:p>
            <a:pPr lvl="1"/>
            <a:r>
              <a:rPr lang="en-US" dirty="0"/>
              <a:t>TGFB-repressed vs Epi-lineage vs Nutrient-controlled Epi</a:t>
            </a:r>
          </a:p>
          <a:p>
            <a:r>
              <a:rPr lang="en-US" dirty="0"/>
              <a:t>While some overlap exists, nutrient stress may drive EMT through mechanistically distinct pathways compared to canonical TGFB-induced signaling.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E0A79-4E10-4857-8667-1C6C10EE6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82"/>
          <a:stretch/>
        </p:blipFill>
        <p:spPr>
          <a:xfrm>
            <a:off x="4265597" y="3296991"/>
            <a:ext cx="3527221" cy="3005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20784-6ABE-48CE-9631-8E8D65DCD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93"/>
          <a:stretch/>
        </p:blipFill>
        <p:spPr>
          <a:xfrm>
            <a:off x="7792818" y="2773249"/>
            <a:ext cx="3527221" cy="3422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E69D5F-AF69-C444-BF6A-5F2E40ECA549}"/>
              </a:ext>
            </a:extLst>
          </p:cNvPr>
          <p:cNvSpPr txBox="1"/>
          <p:nvPr/>
        </p:nvSpPr>
        <p:spPr>
          <a:xfrm>
            <a:off x="10095541" y="6526648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722507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Nutrient Stress Response of Lineage Programs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89D221-26E6-ED5F-8765-40BE487CB9DD}"/>
              </a:ext>
            </a:extLst>
          </p:cNvPr>
          <p:cNvSpPr txBox="1"/>
          <p:nvPr/>
        </p:nvSpPr>
        <p:spPr>
          <a:xfrm>
            <a:off x="7091581" y="1125843"/>
            <a:ext cx="321132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i="0" u="none" strike="noStrike" baseline="0" dirty="0">
                <a:latin typeface="Helvetica" pitchFamily="2" charset="0"/>
              </a:rPr>
              <a:t>Nutrient−controlled lineage </a:t>
            </a:r>
            <a:r>
              <a:rPr lang="en-US" sz="1050" b="1" i="0" u="none" strike="noStrike" baseline="0" dirty="0">
                <a:solidFill>
                  <a:srgbClr val="FF0000"/>
                </a:solidFill>
                <a:latin typeface="Helvetica" pitchFamily="2" charset="0"/>
              </a:rPr>
              <a:t>CCLE (Mes vs. Epi down) </a:t>
            </a:r>
            <a:r>
              <a:rPr lang="en-US" sz="1050" b="1" i="0" u="none" strike="noStrike" baseline="0" dirty="0">
                <a:latin typeface="Helvetica" pitchFamily="2" charset="0"/>
              </a:rPr>
              <a:t>genes heatmap (ward.D2, Euclidean)</a:t>
            </a: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BFD61-3FA6-4409-A786-324DA45E4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346" y="1537630"/>
            <a:ext cx="4309475" cy="47914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067A85-865A-4465-BE12-BCE866E22E99}"/>
              </a:ext>
            </a:extLst>
          </p:cNvPr>
          <p:cNvSpPr txBox="1"/>
          <p:nvPr/>
        </p:nvSpPr>
        <p:spPr>
          <a:xfrm rot="16200000">
            <a:off x="6577282" y="1865507"/>
            <a:ext cx="23083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FBS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7757F-3C5E-4F54-A71B-E20DDDED7B5A}"/>
              </a:ext>
            </a:extLst>
          </p:cNvPr>
          <p:cNvSpPr txBox="1"/>
          <p:nvPr/>
        </p:nvSpPr>
        <p:spPr>
          <a:xfrm rot="16200000">
            <a:off x="6599724" y="2585848"/>
            <a:ext cx="18594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Trp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822AA-AE3B-405F-86F8-9FC14CB8C893}"/>
              </a:ext>
            </a:extLst>
          </p:cNvPr>
          <p:cNvSpPr txBox="1"/>
          <p:nvPr/>
        </p:nvSpPr>
        <p:spPr>
          <a:xfrm rot="16200000">
            <a:off x="6593312" y="3526463"/>
            <a:ext cx="1987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Lys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8549F-9660-465C-8D3D-A169F196EBE0}"/>
              </a:ext>
            </a:extLst>
          </p:cNvPr>
          <p:cNvSpPr txBox="1"/>
          <p:nvPr/>
        </p:nvSpPr>
        <p:spPr>
          <a:xfrm rot="16200000">
            <a:off x="6525987" y="3864108"/>
            <a:ext cx="3334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BCAA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B2624E-3FEA-4D42-8136-C46F5EFDF975}"/>
              </a:ext>
            </a:extLst>
          </p:cNvPr>
          <p:cNvSpPr txBox="1"/>
          <p:nvPr/>
        </p:nvSpPr>
        <p:spPr>
          <a:xfrm rot="16200000">
            <a:off x="6599725" y="4354702"/>
            <a:ext cx="18594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Glc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2E523B-62C7-4BEE-8AC9-E905DC0D5C97}"/>
              </a:ext>
            </a:extLst>
          </p:cNvPr>
          <p:cNvSpPr txBox="1"/>
          <p:nvPr/>
        </p:nvSpPr>
        <p:spPr>
          <a:xfrm rot="16200000">
            <a:off x="6471487" y="4802120"/>
            <a:ext cx="4424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Met.Cys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10C29D-429B-41AC-AD18-A91419D74706}"/>
              </a:ext>
            </a:extLst>
          </p:cNvPr>
          <p:cNvSpPr txBox="1"/>
          <p:nvPr/>
        </p:nvSpPr>
        <p:spPr>
          <a:xfrm rot="16200000">
            <a:off x="6481106" y="5367980"/>
            <a:ext cx="42319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36F5E7-2ACB-44DE-8396-AC6FB8461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32" y="1496812"/>
            <a:ext cx="5563367" cy="3461658"/>
          </a:xfrm>
        </p:spPr>
        <p:txBody>
          <a:bodyPr>
            <a:normAutofit/>
          </a:bodyPr>
          <a:lstStyle/>
          <a:p>
            <a:r>
              <a:rPr lang="sv-SE" dirty="0"/>
              <a:t>RNA-seq Response Under Nutrient Stress</a:t>
            </a:r>
            <a:endParaRPr lang="en-US" dirty="0"/>
          </a:p>
          <a:p>
            <a:pPr lvl="1"/>
            <a:r>
              <a:rPr lang="en-US" dirty="0"/>
              <a:t>Intersected nutrient stress DE genes with lineage genes</a:t>
            </a:r>
          </a:p>
          <a:p>
            <a:pPr lvl="1"/>
            <a:r>
              <a:rPr lang="en-US" dirty="0"/>
              <a:t>Clustered response patterns</a:t>
            </a:r>
          </a:p>
          <a:p>
            <a:pPr lvl="1"/>
            <a:r>
              <a:rPr lang="en-US" dirty="0"/>
              <a:t>Heatmap of nutrient-controlled lineage genes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DD2360-71CE-B341-A95F-60D6D0DE099A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20705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6DAC-CFB9-46BB-B2E1-1BA04C38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Nutrient Stress Response of Lineage Programs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FA418-0C75-1474-65D9-3BA6780EEBFD}"/>
              </a:ext>
            </a:extLst>
          </p:cNvPr>
          <p:cNvSpPr txBox="1"/>
          <p:nvPr/>
        </p:nvSpPr>
        <p:spPr>
          <a:xfrm>
            <a:off x="7263671" y="1166262"/>
            <a:ext cx="321132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i="0" u="none" strike="noStrike" baseline="0" dirty="0">
                <a:latin typeface="Helvetica" pitchFamily="2" charset="0"/>
              </a:rPr>
              <a:t>Nutrient−controlled lineage </a:t>
            </a:r>
            <a:r>
              <a:rPr lang="en-US" sz="1050" b="1" i="0" u="none" strike="noStrike" baseline="0" dirty="0">
                <a:solidFill>
                  <a:srgbClr val="FF0000"/>
                </a:solidFill>
                <a:latin typeface="Helvetica" pitchFamily="2" charset="0"/>
              </a:rPr>
              <a:t>CCLE (Mes vs. Epi</a:t>
            </a:r>
            <a:r>
              <a:rPr lang="en-US" sz="1050" b="1" i="0" u="none" strike="noStrike" baseline="0" dirty="0">
                <a:latin typeface="Helvetica" pitchFamily="2" charset="0"/>
              </a:rPr>
              <a:t> </a:t>
            </a:r>
            <a:r>
              <a:rPr lang="en-US" sz="1050" b="1" i="0" u="none" strike="noStrike" baseline="0" dirty="0">
                <a:solidFill>
                  <a:srgbClr val="FF0000"/>
                </a:solidFill>
                <a:latin typeface="Helvetica" pitchFamily="2" charset="0"/>
              </a:rPr>
              <a:t>up)</a:t>
            </a:r>
            <a:r>
              <a:rPr lang="en-US" sz="1050" b="1" i="0" u="none" strike="noStrike" baseline="0" dirty="0">
                <a:latin typeface="Helvetica" pitchFamily="2" charset="0"/>
              </a:rPr>
              <a:t> genes heatmap (ward.D2, Euclidean)</a:t>
            </a:r>
            <a:endParaRPr lang="en-US" sz="105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C61AFC-9CCC-44DC-A39D-A671D21E8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832" y="1496812"/>
            <a:ext cx="5563367" cy="3461658"/>
          </a:xfrm>
        </p:spPr>
        <p:txBody>
          <a:bodyPr>
            <a:normAutofit/>
          </a:bodyPr>
          <a:lstStyle/>
          <a:p>
            <a:r>
              <a:rPr lang="sv-SE" dirty="0"/>
              <a:t>RNA-seq Response Under Nutrient Stress</a:t>
            </a:r>
            <a:endParaRPr lang="en-US" dirty="0"/>
          </a:p>
          <a:p>
            <a:pPr lvl="1"/>
            <a:r>
              <a:rPr lang="en-US" dirty="0"/>
              <a:t>Intersected nutrient stress DE genes with lineage genes</a:t>
            </a:r>
          </a:p>
          <a:p>
            <a:pPr lvl="1"/>
            <a:r>
              <a:rPr lang="en-US" dirty="0"/>
              <a:t>Clustered response patterns</a:t>
            </a:r>
          </a:p>
          <a:p>
            <a:pPr lvl="1"/>
            <a:r>
              <a:rPr lang="en-US" dirty="0"/>
              <a:t>Heatmap of nutrient-controlled lineage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A7818-B835-4752-B6E4-71FCEDA9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427" y="1581760"/>
            <a:ext cx="4347837" cy="4794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102DC-2EEF-4323-8DA6-7293224AE246}"/>
              </a:ext>
            </a:extLst>
          </p:cNvPr>
          <p:cNvSpPr txBox="1"/>
          <p:nvPr/>
        </p:nvSpPr>
        <p:spPr>
          <a:xfrm rot="16200000">
            <a:off x="6698541" y="1782870"/>
            <a:ext cx="42319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Gln.Arg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255BFA-0ECB-47BB-8FE1-BEC8C9D68202}"/>
              </a:ext>
            </a:extLst>
          </p:cNvPr>
          <p:cNvSpPr txBox="1"/>
          <p:nvPr/>
        </p:nvSpPr>
        <p:spPr>
          <a:xfrm rot="16200000">
            <a:off x="6688923" y="2327700"/>
            <a:ext cx="4424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Met.Cys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80081-849C-4586-B7FB-2DBF1BC1D829}"/>
              </a:ext>
            </a:extLst>
          </p:cNvPr>
          <p:cNvSpPr txBox="1"/>
          <p:nvPr/>
        </p:nvSpPr>
        <p:spPr>
          <a:xfrm rot="16200000">
            <a:off x="6817163" y="3271085"/>
            <a:ext cx="18594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Glc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EEB46-ABD9-48B2-929B-6C94E03CD3D4}"/>
              </a:ext>
            </a:extLst>
          </p:cNvPr>
          <p:cNvSpPr txBox="1"/>
          <p:nvPr/>
        </p:nvSpPr>
        <p:spPr>
          <a:xfrm rot="16200000">
            <a:off x="6743425" y="3816662"/>
            <a:ext cx="3334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BCAA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D53F1-68BC-44F4-BF2C-0AFEF486B7D2}"/>
              </a:ext>
            </a:extLst>
          </p:cNvPr>
          <p:cNvSpPr txBox="1"/>
          <p:nvPr/>
        </p:nvSpPr>
        <p:spPr>
          <a:xfrm rot="16200000">
            <a:off x="6810751" y="4547703"/>
            <a:ext cx="1987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B96D0-8166-453D-BB1A-DF548743FB05}"/>
              </a:ext>
            </a:extLst>
          </p:cNvPr>
          <p:cNvSpPr txBox="1"/>
          <p:nvPr/>
        </p:nvSpPr>
        <p:spPr>
          <a:xfrm rot="16200000">
            <a:off x="6817163" y="4899557"/>
            <a:ext cx="18594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Trp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1AE28F-9992-3643-B38F-73014136588F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3529257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FFBE7-C20E-485E-B4CA-DFFD77258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TOBIAS FP analysis of nutrient ATAC peaks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423F1-6159-4E8E-A2D5-CDB24E06A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07" b="3391"/>
          <a:stretch/>
        </p:blipFill>
        <p:spPr>
          <a:xfrm>
            <a:off x="3987610" y="914400"/>
            <a:ext cx="3671720" cy="5742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0E74F-29BB-4734-B603-3E827AA1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04" t="26054" b="28039"/>
          <a:stretch/>
        </p:blipFill>
        <p:spPr>
          <a:xfrm>
            <a:off x="8033900" y="2369574"/>
            <a:ext cx="787661" cy="2728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B6047-6105-BE49-82EF-110B64D67FBF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708873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B96D-2BAE-1176-FD7C-C576AEEC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ATAC-seq (TFs’ FPs) + RNA-seq (Genes’) based GRN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4A862-19C5-FA72-C687-F56401D4F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97" y="4617332"/>
            <a:ext cx="743397" cy="798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C3A9EF-2778-5F20-D788-4BCE240AA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060" y="4623192"/>
            <a:ext cx="878005" cy="9315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19754F-77B4-F00A-C747-46E42794D768}"/>
              </a:ext>
            </a:extLst>
          </p:cNvPr>
          <p:cNvSpPr txBox="1"/>
          <p:nvPr/>
        </p:nvSpPr>
        <p:spPr>
          <a:xfrm>
            <a:off x="9550399" y="6514456"/>
            <a:ext cx="2508251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b="1" dirty="0">
                <a:latin typeface="Helvetica Neue" panose="02010600030101010101" charset="0"/>
              </a:rPr>
              <a:t>Source: Unpublished data, Yi Lab, 2025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F3AF7-FCD0-69EA-5815-88D2E38D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958" y="3432477"/>
            <a:ext cx="1034181" cy="9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103CB8-D624-ECFC-BBF0-924A1C8BCB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7140"/>
          <a:stretch/>
        </p:blipFill>
        <p:spPr>
          <a:xfrm>
            <a:off x="3637028" y="3638192"/>
            <a:ext cx="1280947" cy="666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D0CE4-4826-0AE0-0BA2-4EC2F99CC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867" y="1160339"/>
            <a:ext cx="5843447" cy="17461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D60135-763B-0D03-CBC5-08852F546EB7}"/>
              </a:ext>
            </a:extLst>
          </p:cNvPr>
          <p:cNvSpPr txBox="1"/>
          <p:nvPr/>
        </p:nvSpPr>
        <p:spPr>
          <a:xfrm>
            <a:off x="3819684" y="3431522"/>
            <a:ext cx="843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Epigenetics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BF7A6B-4D77-8FE6-136E-2255875499CC}"/>
              </a:ext>
            </a:extLst>
          </p:cNvPr>
          <p:cNvSpPr txBox="1"/>
          <p:nvPr/>
        </p:nvSpPr>
        <p:spPr>
          <a:xfrm>
            <a:off x="3687436" y="4233971"/>
            <a:ext cx="1088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78D280B-8C83-6C8D-E795-0CBC55FA6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6187" y="3197572"/>
            <a:ext cx="859366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B09944-663C-0B00-F9B9-67C23F57E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880" y="3197572"/>
            <a:ext cx="754491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12E19A-A882-889C-D6D5-F07B9D88E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3649" y="4106824"/>
            <a:ext cx="609467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D0F8E0-9F4D-426D-5AFB-4B437DBE94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2478" y="4106824"/>
            <a:ext cx="584536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F30CD16-0C9A-FCB8-CDFA-DAA03FF1C5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7524" y="4947394"/>
            <a:ext cx="2002160" cy="2323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5E8E30-4660-F20F-F0AC-AAA2A889AA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0735" y="3767849"/>
            <a:ext cx="1308699" cy="2743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6E17A7-9A40-D6DE-F197-6BDCADF4C5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4432" y="4283821"/>
            <a:ext cx="1627206" cy="1371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7D2C3C1-0EE7-1E96-5BFF-CD9F4B3211AC}"/>
              </a:ext>
            </a:extLst>
          </p:cNvPr>
          <p:cNvSpPr txBox="1"/>
          <p:nvPr/>
        </p:nvSpPr>
        <p:spPr>
          <a:xfrm>
            <a:off x="6230680" y="3568792"/>
            <a:ext cx="16562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significant peak-to-gene links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326D59-CA6C-FE47-5892-7C79ADF191DC}"/>
              </a:ext>
            </a:extLst>
          </p:cNvPr>
          <p:cNvSpPr txBox="1"/>
          <p:nvPr/>
        </p:nvSpPr>
        <p:spPr>
          <a:xfrm>
            <a:off x="2635892" y="5135371"/>
            <a:ext cx="35779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TSS</a:t>
            </a:r>
          </a:p>
        </p:txBody>
      </p:sp>
      <p:pic>
        <p:nvPicPr>
          <p:cNvPr id="1026" name="Picture 2" descr="GeneLoc Home Page">
            <a:extLst>
              <a:ext uri="{FF2B5EF4-FFF2-40B4-BE49-F238E27FC236}">
                <a16:creationId xmlns:a16="http://schemas.microsoft.com/office/drawing/2014/main" id="{A3B4F799-C93E-591C-7284-BF86AD6BE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53" y="5310947"/>
            <a:ext cx="138684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E1482D-4CF6-2B3C-2B72-3AC202568D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660" y="5310947"/>
            <a:ext cx="1865540" cy="457200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98273F75-5EAA-B4F2-EAE6-E66C0649DF47}"/>
              </a:ext>
            </a:extLst>
          </p:cNvPr>
          <p:cNvSpPr/>
          <p:nvPr/>
        </p:nvSpPr>
        <p:spPr>
          <a:xfrm>
            <a:off x="2153009" y="3903586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309DCA72-E6D9-B69E-A7D6-2ED011CEDE8A}"/>
              </a:ext>
            </a:extLst>
          </p:cNvPr>
          <p:cNvSpPr/>
          <p:nvPr/>
        </p:nvSpPr>
        <p:spPr>
          <a:xfrm>
            <a:off x="3047265" y="3903586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88660B-C6F4-CFE3-D5FA-1EA979301DBC}"/>
              </a:ext>
            </a:extLst>
          </p:cNvPr>
          <p:cNvSpPr txBox="1"/>
          <p:nvPr/>
        </p:nvSpPr>
        <p:spPr>
          <a:xfrm rot="16200000">
            <a:off x="1057247" y="3415858"/>
            <a:ext cx="8066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594E440-AE9B-A09A-A1FC-B9E1854FD808}"/>
              </a:ext>
            </a:extLst>
          </p:cNvPr>
          <p:cNvSpPr/>
          <p:nvPr/>
        </p:nvSpPr>
        <p:spPr>
          <a:xfrm>
            <a:off x="2590173" y="4760150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A10A3F88-3A8C-4847-2E70-5952156F22B3}"/>
              </a:ext>
            </a:extLst>
          </p:cNvPr>
          <p:cNvSpPr/>
          <p:nvPr/>
        </p:nvSpPr>
        <p:spPr>
          <a:xfrm rot="16200000">
            <a:off x="5295850" y="4499647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45858A0-193D-22A4-C1BC-038279554C42}"/>
              </a:ext>
            </a:extLst>
          </p:cNvPr>
          <p:cNvSpPr txBox="1"/>
          <p:nvPr/>
        </p:nvSpPr>
        <p:spPr>
          <a:xfrm rot="16200000">
            <a:off x="923400" y="4356341"/>
            <a:ext cx="10743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Paired quantification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27B0CA-2DAF-83D6-F551-22D6A2DA526F}"/>
              </a:ext>
            </a:extLst>
          </p:cNvPr>
          <p:cNvSpPr txBox="1"/>
          <p:nvPr/>
        </p:nvSpPr>
        <p:spPr>
          <a:xfrm rot="16200000">
            <a:off x="991426" y="5416342"/>
            <a:ext cx="94128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Matrix integration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60D71D0-8A73-3BA6-5FB0-BA3D4133BE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08990" y="4594614"/>
            <a:ext cx="830113" cy="750014"/>
          </a:xfrm>
          <a:prstGeom prst="rect">
            <a:avLst/>
          </a:prstGeom>
        </p:spPr>
      </p:pic>
      <p:sp>
        <p:nvSpPr>
          <p:cNvPr id="45" name="Arrow: Down 44">
            <a:extLst>
              <a:ext uri="{FF2B5EF4-FFF2-40B4-BE49-F238E27FC236}">
                <a16:creationId xmlns:a16="http://schemas.microsoft.com/office/drawing/2014/main" id="{A010E01A-D11D-0A14-5BBA-55F8C881C58D}"/>
              </a:ext>
            </a:extLst>
          </p:cNvPr>
          <p:cNvSpPr/>
          <p:nvPr/>
        </p:nvSpPr>
        <p:spPr>
          <a:xfrm>
            <a:off x="6699095" y="4294061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4482D7C3-89B7-915B-BFC2-02345FC16E4C}"/>
              </a:ext>
            </a:extLst>
          </p:cNvPr>
          <p:cNvSpPr/>
          <p:nvPr/>
        </p:nvSpPr>
        <p:spPr>
          <a:xfrm rot="16200000">
            <a:off x="6884824" y="4997523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FBB91617-E58A-ECCB-4A99-A6EDBF7D44A1}"/>
              </a:ext>
            </a:extLst>
          </p:cNvPr>
          <p:cNvSpPr/>
          <p:nvPr/>
        </p:nvSpPr>
        <p:spPr>
          <a:xfrm rot="16200000">
            <a:off x="7907793" y="4983742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4C0A2C2F-9F08-1A2C-E6F7-7FD7D4354D3F}"/>
              </a:ext>
            </a:extLst>
          </p:cNvPr>
          <p:cNvSpPr/>
          <p:nvPr/>
        </p:nvSpPr>
        <p:spPr>
          <a:xfrm rot="16200000">
            <a:off x="8955194" y="4977578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7015998-F811-9AE4-2067-EB59AAB44D2F}"/>
              </a:ext>
            </a:extLst>
          </p:cNvPr>
          <p:cNvSpPr txBox="1"/>
          <p:nvPr/>
        </p:nvSpPr>
        <p:spPr>
          <a:xfrm rot="16200000">
            <a:off x="5088641" y="4281691"/>
            <a:ext cx="162416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regulatory network analysis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90DA8A-87EA-BA1D-B200-1087B1111D83}"/>
              </a:ext>
            </a:extLst>
          </p:cNvPr>
          <p:cNvSpPr txBox="1"/>
          <p:nvPr/>
        </p:nvSpPr>
        <p:spPr>
          <a:xfrm>
            <a:off x="9913283" y="4059344"/>
            <a:ext cx="470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GRN</a:t>
            </a:r>
          </a:p>
        </p:txBody>
      </p:sp>
    </p:spTree>
    <p:extLst>
      <p:ext uri="{BB962C8B-B14F-4D97-AF65-F5344CB8AC3E}">
        <p14:creationId xmlns:p14="http://schemas.microsoft.com/office/powerpoint/2010/main" val="67450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1A42C45-6B49-4285-A418-854636B2CD4C}"/>
              </a:ext>
            </a:extLst>
          </p:cNvPr>
          <p:cNvSpPr txBox="1"/>
          <p:nvPr/>
        </p:nvSpPr>
        <p:spPr>
          <a:xfrm>
            <a:off x="4116918" y="6334972"/>
            <a:ext cx="630343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Source: Yan, F., Powell, D.R., Curtis, D.J. et al. From reads to insight: a hitchhiker’s guide to ATAC-seq data analysis. Genome Biol 21, 22 (2020). https://doi.org/10.1186/s13059-020-1929-3</a:t>
            </a:r>
          </a:p>
        </p:txBody>
      </p:sp>
      <p:sp>
        <p:nvSpPr>
          <p:cNvPr id="10" name="Google Shape;60;p14">
            <a:extLst>
              <a:ext uri="{FF2B5EF4-FFF2-40B4-BE49-F238E27FC236}">
                <a16:creationId xmlns:a16="http://schemas.microsoft.com/office/drawing/2014/main" id="{17AB030A-F4BB-4C89-BF9C-46C3063B3A61}"/>
              </a:ext>
            </a:extLst>
          </p:cNvPr>
          <p:cNvSpPr txBox="1">
            <a:spLocks/>
          </p:cNvSpPr>
          <p:nvPr/>
        </p:nvSpPr>
        <p:spPr>
          <a:xfrm>
            <a:off x="415600" y="2942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Assay of Transposase Accessible Chromatin sequencing (ATAC-seq)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ABBFA7-65F3-4440-88A3-EB53DD2A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2368213"/>
            <a:ext cx="6642425" cy="2075200"/>
          </a:xfrm>
          <a:prstGeom prst="rect">
            <a:avLst/>
          </a:prstGeom>
        </p:spPr>
      </p:pic>
      <p:pic>
        <p:nvPicPr>
          <p:cNvPr id="2050" name="Picture 2" descr="ATAC-Seq image">
            <a:extLst>
              <a:ext uri="{FF2B5EF4-FFF2-40B4-BE49-F238E27FC236}">
                <a16:creationId xmlns:a16="http://schemas.microsoft.com/office/drawing/2014/main" id="{E68DFD11-3387-4CEC-8D87-46A23E93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41" y="1433677"/>
            <a:ext cx="4613634" cy="399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39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8D7C-8454-1F4D-F4B7-8C5B57DC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 Factor Assignment using Footprint score to transcription factor expression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C8732EC-44F3-C93D-B8E4-C9260E84EB67}"/>
              </a:ext>
            </a:extLst>
          </p:cNvPr>
          <p:cNvCxnSpPr>
            <a:cxnSpLocks/>
          </p:cNvCxnSpPr>
          <p:nvPr/>
        </p:nvCxnSpPr>
        <p:spPr>
          <a:xfrm>
            <a:off x="6153384" y="3861553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06194FDE-CC81-4C25-321F-7CE6BAF7AEDC}"/>
              </a:ext>
            </a:extLst>
          </p:cNvPr>
          <p:cNvSpPr/>
          <p:nvPr/>
        </p:nvSpPr>
        <p:spPr>
          <a:xfrm>
            <a:off x="6223891" y="3759798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51" name="Connector: Elbow 250">
            <a:extLst>
              <a:ext uri="{FF2B5EF4-FFF2-40B4-BE49-F238E27FC236}">
                <a16:creationId xmlns:a16="http://schemas.microsoft.com/office/drawing/2014/main" id="{F06E4E87-1E2A-4070-1146-2DCEADC703BC}"/>
              </a:ext>
            </a:extLst>
          </p:cNvPr>
          <p:cNvCxnSpPr>
            <a:cxnSpLocks/>
          </p:cNvCxnSpPr>
          <p:nvPr/>
        </p:nvCxnSpPr>
        <p:spPr>
          <a:xfrm flipV="1">
            <a:off x="6207034" y="3680718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>
            <a:extLst>
              <a:ext uri="{FF2B5EF4-FFF2-40B4-BE49-F238E27FC236}">
                <a16:creationId xmlns:a16="http://schemas.microsoft.com/office/drawing/2014/main" id="{A4BA9411-FDF9-4664-0EB3-B6F15245ECDC}"/>
              </a:ext>
            </a:extLst>
          </p:cNvPr>
          <p:cNvSpPr txBox="1"/>
          <p:nvPr/>
        </p:nvSpPr>
        <p:spPr>
          <a:xfrm>
            <a:off x="6802882" y="2759364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RNA</a:t>
            </a: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4DA35C47-F035-8A44-D5AD-441441AA6AD9}"/>
              </a:ext>
            </a:extLst>
          </p:cNvPr>
          <p:cNvCxnSpPr>
            <a:cxnSpLocks/>
          </p:cNvCxnSpPr>
          <p:nvPr/>
        </p:nvCxnSpPr>
        <p:spPr>
          <a:xfrm rot="8100000">
            <a:off x="6718580" y="3385063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5C379A2-FD2C-0869-F6D2-8F4076DC14B5}"/>
              </a:ext>
            </a:extLst>
          </p:cNvPr>
          <p:cNvSpPr/>
          <p:nvPr/>
        </p:nvSpPr>
        <p:spPr>
          <a:xfrm>
            <a:off x="7157905" y="3006688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77B74A5A-C966-A4C2-1715-73A9098E0334}"/>
              </a:ext>
            </a:extLst>
          </p:cNvPr>
          <p:cNvSpPr/>
          <p:nvPr/>
        </p:nvSpPr>
        <p:spPr>
          <a:xfrm>
            <a:off x="7092288" y="3112522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B2D19869-EAF0-0DA3-B7CF-F23A73343481}"/>
              </a:ext>
            </a:extLst>
          </p:cNvPr>
          <p:cNvSpPr/>
          <p:nvPr/>
        </p:nvSpPr>
        <p:spPr>
          <a:xfrm>
            <a:off x="7125096" y="3059605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7418A249-9B17-C94C-886A-2E3D4D10175F}"/>
              </a:ext>
            </a:extLst>
          </p:cNvPr>
          <p:cNvSpPr/>
          <p:nvPr/>
        </p:nvSpPr>
        <p:spPr>
          <a:xfrm>
            <a:off x="7059480" y="3165438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C08B5C30-6CDC-2BE8-BFD3-B6C8641F4B01}"/>
              </a:ext>
            </a:extLst>
          </p:cNvPr>
          <p:cNvCxnSpPr>
            <a:cxnSpLocks/>
          </p:cNvCxnSpPr>
          <p:nvPr/>
        </p:nvCxnSpPr>
        <p:spPr>
          <a:xfrm>
            <a:off x="6370276" y="3631521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tangle 260">
            <a:extLst>
              <a:ext uri="{FF2B5EF4-FFF2-40B4-BE49-F238E27FC236}">
                <a16:creationId xmlns:a16="http://schemas.microsoft.com/office/drawing/2014/main" id="{110A5CB5-73BA-B5CB-F402-140F9DA45977}"/>
              </a:ext>
            </a:extLst>
          </p:cNvPr>
          <p:cNvSpPr/>
          <p:nvPr/>
        </p:nvSpPr>
        <p:spPr>
          <a:xfrm>
            <a:off x="6440783" y="3529766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62" name="Connector: Elbow 261">
            <a:extLst>
              <a:ext uri="{FF2B5EF4-FFF2-40B4-BE49-F238E27FC236}">
                <a16:creationId xmlns:a16="http://schemas.microsoft.com/office/drawing/2014/main" id="{6CA8B6B6-45E0-9B51-DD1F-B5F106D1C628}"/>
              </a:ext>
            </a:extLst>
          </p:cNvPr>
          <p:cNvCxnSpPr>
            <a:cxnSpLocks/>
          </p:cNvCxnSpPr>
          <p:nvPr/>
        </p:nvCxnSpPr>
        <p:spPr>
          <a:xfrm flipV="1">
            <a:off x="6423926" y="3450686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15132720-350E-F471-3069-4E14D0DC8675}"/>
              </a:ext>
            </a:extLst>
          </p:cNvPr>
          <p:cNvCxnSpPr>
            <a:cxnSpLocks/>
          </p:cNvCxnSpPr>
          <p:nvPr/>
        </p:nvCxnSpPr>
        <p:spPr>
          <a:xfrm>
            <a:off x="6650611" y="3267193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CBB35B0B-E660-4CAA-3A07-4CD06CDA6C7A}"/>
              </a:ext>
            </a:extLst>
          </p:cNvPr>
          <p:cNvSpPr/>
          <p:nvPr/>
        </p:nvSpPr>
        <p:spPr>
          <a:xfrm>
            <a:off x="6721118" y="3165438"/>
            <a:ext cx="274320" cy="91440"/>
          </a:xfrm>
          <a:prstGeom prst="rect">
            <a:avLst/>
          </a:prstGeom>
          <a:solidFill>
            <a:srgbClr val="DD2B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TF1</a:t>
            </a:r>
          </a:p>
        </p:txBody>
      </p: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0550DF33-7CA1-B3C5-9B0B-02A21F28ECE7}"/>
              </a:ext>
            </a:extLst>
          </p:cNvPr>
          <p:cNvCxnSpPr>
            <a:cxnSpLocks/>
          </p:cNvCxnSpPr>
          <p:nvPr/>
        </p:nvCxnSpPr>
        <p:spPr>
          <a:xfrm flipV="1">
            <a:off x="6704261" y="3086358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DD2B1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05F1C977-1783-35E1-B249-5DAF15204674}"/>
              </a:ext>
            </a:extLst>
          </p:cNvPr>
          <p:cNvSpPr/>
          <p:nvPr/>
        </p:nvSpPr>
        <p:spPr>
          <a:xfrm>
            <a:off x="6802882" y="3511280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B75F57DA-E33C-B4C9-F90F-51B1798493FB}"/>
              </a:ext>
            </a:extLst>
          </p:cNvPr>
          <p:cNvSpPr/>
          <p:nvPr/>
        </p:nvSpPr>
        <p:spPr>
          <a:xfrm>
            <a:off x="6770074" y="3564196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579F46A9-C2F9-A3A9-6EE5-29F74976865E}"/>
              </a:ext>
            </a:extLst>
          </p:cNvPr>
          <p:cNvSpPr/>
          <p:nvPr/>
        </p:nvSpPr>
        <p:spPr>
          <a:xfrm>
            <a:off x="6588781" y="3763299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DD2B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2158B30-EAF4-EAF8-0A3B-90351A62FFC4}"/>
              </a:ext>
            </a:extLst>
          </p:cNvPr>
          <p:cNvCxnSpPr>
            <a:cxnSpLocks/>
          </p:cNvCxnSpPr>
          <p:nvPr/>
        </p:nvCxnSpPr>
        <p:spPr>
          <a:xfrm>
            <a:off x="5108325" y="3433016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9667275F-F8DA-0FF4-5DCD-C9A95DF715CE}"/>
              </a:ext>
            </a:extLst>
          </p:cNvPr>
          <p:cNvCxnSpPr>
            <a:cxnSpLocks/>
          </p:cNvCxnSpPr>
          <p:nvPr/>
        </p:nvCxnSpPr>
        <p:spPr>
          <a:xfrm>
            <a:off x="5161381" y="3234023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BAEE7C7E-93F5-CEDD-B437-1966576F8A92}"/>
              </a:ext>
            </a:extLst>
          </p:cNvPr>
          <p:cNvCxnSpPr>
            <a:cxnSpLocks/>
          </p:cNvCxnSpPr>
          <p:nvPr/>
        </p:nvCxnSpPr>
        <p:spPr>
          <a:xfrm>
            <a:off x="5134853" y="3289506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B226AC8D-E1C3-8501-16AA-436C5F61F497}"/>
              </a:ext>
            </a:extLst>
          </p:cNvPr>
          <p:cNvCxnSpPr>
            <a:cxnSpLocks/>
          </p:cNvCxnSpPr>
          <p:nvPr/>
        </p:nvCxnSpPr>
        <p:spPr>
          <a:xfrm>
            <a:off x="5214437" y="3424523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AC0EC928-2123-80B5-E884-23ECF97CD670}"/>
              </a:ext>
            </a:extLst>
          </p:cNvPr>
          <p:cNvCxnSpPr>
            <a:cxnSpLocks/>
          </p:cNvCxnSpPr>
          <p:nvPr/>
        </p:nvCxnSpPr>
        <p:spPr>
          <a:xfrm>
            <a:off x="5400133" y="3433016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1CC4884A-36B7-2A6F-9E44-D842593F85D4}"/>
              </a:ext>
            </a:extLst>
          </p:cNvPr>
          <p:cNvCxnSpPr>
            <a:cxnSpLocks/>
          </p:cNvCxnSpPr>
          <p:nvPr/>
        </p:nvCxnSpPr>
        <p:spPr>
          <a:xfrm>
            <a:off x="5453189" y="3380946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3D75FE00-4D68-16C2-F631-44B1CF69DA40}"/>
              </a:ext>
            </a:extLst>
          </p:cNvPr>
          <p:cNvCxnSpPr>
            <a:cxnSpLocks/>
          </p:cNvCxnSpPr>
          <p:nvPr/>
        </p:nvCxnSpPr>
        <p:spPr>
          <a:xfrm>
            <a:off x="5294021" y="3015186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98A4E7B0-5A46-4348-9EB8-812DA037FA32}"/>
              </a:ext>
            </a:extLst>
          </p:cNvPr>
          <p:cNvCxnSpPr>
            <a:cxnSpLocks/>
          </p:cNvCxnSpPr>
          <p:nvPr/>
        </p:nvCxnSpPr>
        <p:spPr>
          <a:xfrm>
            <a:off x="5320549" y="2985182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3F8BD8CD-78E9-E654-DD7B-D64459CF1EF4}"/>
              </a:ext>
            </a:extLst>
          </p:cNvPr>
          <p:cNvCxnSpPr>
            <a:cxnSpLocks/>
          </p:cNvCxnSpPr>
          <p:nvPr/>
        </p:nvCxnSpPr>
        <p:spPr>
          <a:xfrm>
            <a:off x="5347077" y="3154251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20E6EC8-4107-367E-DE6C-B9A1D66E579F}"/>
              </a:ext>
            </a:extLst>
          </p:cNvPr>
          <p:cNvCxnSpPr>
            <a:cxnSpLocks/>
          </p:cNvCxnSpPr>
          <p:nvPr/>
        </p:nvCxnSpPr>
        <p:spPr>
          <a:xfrm>
            <a:off x="5426661" y="3289506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C01BA0E8-CB83-B3A5-9185-ABAF419FC494}"/>
              </a:ext>
            </a:extLst>
          </p:cNvPr>
          <p:cNvCxnSpPr>
            <a:cxnSpLocks/>
          </p:cNvCxnSpPr>
          <p:nvPr/>
        </p:nvCxnSpPr>
        <p:spPr>
          <a:xfrm>
            <a:off x="5373605" y="3169729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4CF893B5-4340-A104-0915-08A66882F91C}"/>
              </a:ext>
            </a:extLst>
          </p:cNvPr>
          <p:cNvCxnSpPr>
            <a:cxnSpLocks/>
          </p:cNvCxnSpPr>
          <p:nvPr/>
        </p:nvCxnSpPr>
        <p:spPr>
          <a:xfrm>
            <a:off x="5240965" y="3472386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612E038F-A285-3A14-1ED2-D1C937E456BE}"/>
              </a:ext>
            </a:extLst>
          </p:cNvPr>
          <p:cNvCxnSpPr>
            <a:cxnSpLocks/>
          </p:cNvCxnSpPr>
          <p:nvPr/>
        </p:nvCxnSpPr>
        <p:spPr>
          <a:xfrm>
            <a:off x="5187909" y="3351939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4011511C-14CF-E2AF-83F2-8B13BA92C320}"/>
              </a:ext>
            </a:extLst>
          </p:cNvPr>
          <p:cNvCxnSpPr>
            <a:cxnSpLocks/>
          </p:cNvCxnSpPr>
          <p:nvPr/>
        </p:nvCxnSpPr>
        <p:spPr>
          <a:xfrm>
            <a:off x="5267493" y="3380946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55FBE1D-4BF8-2EFB-2236-92C3C78C134C}"/>
              </a:ext>
            </a:extLst>
          </p:cNvPr>
          <p:cNvCxnSpPr>
            <a:cxnSpLocks/>
          </p:cNvCxnSpPr>
          <p:nvPr/>
        </p:nvCxnSpPr>
        <p:spPr>
          <a:xfrm>
            <a:off x="5479717" y="3539894"/>
            <a:ext cx="0" cy="1153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3373C9D3-D0BB-4DD8-D4C3-B4BAE03C9C88}"/>
              </a:ext>
            </a:extLst>
          </p:cNvPr>
          <p:cNvCxnSpPr>
            <a:cxnSpLocks/>
          </p:cNvCxnSpPr>
          <p:nvPr/>
        </p:nvCxnSpPr>
        <p:spPr>
          <a:xfrm>
            <a:off x="5023009" y="3655266"/>
            <a:ext cx="530225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62DFDC1B-AC99-3736-FE56-B9EF7F9D42CD}"/>
              </a:ext>
            </a:extLst>
          </p:cNvPr>
          <p:cNvCxnSpPr>
            <a:cxnSpLocks/>
          </p:cNvCxnSpPr>
          <p:nvPr/>
        </p:nvCxnSpPr>
        <p:spPr>
          <a:xfrm>
            <a:off x="5078571" y="3655266"/>
            <a:ext cx="422275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19DA359B-7978-C1F5-CB53-F0F89BE08046}"/>
              </a:ext>
            </a:extLst>
          </p:cNvPr>
          <p:cNvSpPr txBox="1"/>
          <p:nvPr/>
        </p:nvSpPr>
        <p:spPr>
          <a:xfrm>
            <a:off x="4678216" y="3551562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7158A506-A2ED-7C14-0D07-BDA6C39CE0C1}"/>
              </a:ext>
            </a:extLst>
          </p:cNvPr>
          <p:cNvSpPr/>
          <p:nvPr/>
        </p:nvSpPr>
        <p:spPr>
          <a:xfrm>
            <a:off x="5199311" y="2904698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4F3F9579-427E-76C4-1045-4D543F213921}"/>
              </a:ext>
            </a:extLst>
          </p:cNvPr>
          <p:cNvCxnSpPr>
            <a:cxnSpLocks/>
          </p:cNvCxnSpPr>
          <p:nvPr/>
        </p:nvCxnSpPr>
        <p:spPr>
          <a:xfrm>
            <a:off x="3814369" y="3476948"/>
            <a:ext cx="0" cy="19809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01F2EC3-3D39-FE31-9707-03B6545D9849}"/>
              </a:ext>
            </a:extLst>
          </p:cNvPr>
          <p:cNvCxnSpPr>
            <a:cxnSpLocks/>
          </p:cNvCxnSpPr>
          <p:nvPr/>
        </p:nvCxnSpPr>
        <p:spPr>
          <a:xfrm>
            <a:off x="3867425" y="3253796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719081FA-4393-906E-C4A8-AC089098DAEF}"/>
              </a:ext>
            </a:extLst>
          </p:cNvPr>
          <p:cNvCxnSpPr>
            <a:cxnSpLocks/>
          </p:cNvCxnSpPr>
          <p:nvPr/>
        </p:nvCxnSpPr>
        <p:spPr>
          <a:xfrm>
            <a:off x="3840897" y="3452789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8316379D-D1B8-501B-5864-981E3001AADB}"/>
              </a:ext>
            </a:extLst>
          </p:cNvPr>
          <p:cNvCxnSpPr>
            <a:cxnSpLocks/>
          </p:cNvCxnSpPr>
          <p:nvPr/>
        </p:nvCxnSpPr>
        <p:spPr>
          <a:xfrm>
            <a:off x="3787841" y="3519167"/>
            <a:ext cx="0" cy="1558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09F32D0-E09F-2520-69A2-741FDEFA6296}"/>
              </a:ext>
            </a:extLst>
          </p:cNvPr>
          <p:cNvCxnSpPr>
            <a:cxnSpLocks/>
          </p:cNvCxnSpPr>
          <p:nvPr/>
        </p:nvCxnSpPr>
        <p:spPr>
          <a:xfrm>
            <a:off x="3920481" y="3418624"/>
            <a:ext cx="0" cy="2564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7FA9C1FD-A6CA-EC1A-36F5-20E3C91E2F9E}"/>
              </a:ext>
            </a:extLst>
          </p:cNvPr>
          <p:cNvCxnSpPr>
            <a:cxnSpLocks/>
          </p:cNvCxnSpPr>
          <p:nvPr/>
        </p:nvCxnSpPr>
        <p:spPr>
          <a:xfrm>
            <a:off x="4106177" y="3452789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53DD5823-BC1A-4D15-E07B-BA230D1744EC}"/>
              </a:ext>
            </a:extLst>
          </p:cNvPr>
          <p:cNvCxnSpPr>
            <a:cxnSpLocks/>
          </p:cNvCxnSpPr>
          <p:nvPr/>
        </p:nvCxnSpPr>
        <p:spPr>
          <a:xfrm>
            <a:off x="4159233" y="3400719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64158E07-2135-9896-95D5-496DD1F2C4E4}"/>
              </a:ext>
            </a:extLst>
          </p:cNvPr>
          <p:cNvCxnSpPr>
            <a:cxnSpLocks/>
          </p:cNvCxnSpPr>
          <p:nvPr/>
        </p:nvCxnSpPr>
        <p:spPr>
          <a:xfrm>
            <a:off x="4000065" y="3034959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4236446-ADBA-D698-99AC-F9935843B276}"/>
              </a:ext>
            </a:extLst>
          </p:cNvPr>
          <p:cNvCxnSpPr>
            <a:cxnSpLocks/>
          </p:cNvCxnSpPr>
          <p:nvPr/>
        </p:nvCxnSpPr>
        <p:spPr>
          <a:xfrm>
            <a:off x="4026593" y="3004955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9ED318A-4F04-F69B-D28F-5F200DCF4300}"/>
              </a:ext>
            </a:extLst>
          </p:cNvPr>
          <p:cNvCxnSpPr>
            <a:cxnSpLocks/>
          </p:cNvCxnSpPr>
          <p:nvPr/>
        </p:nvCxnSpPr>
        <p:spPr>
          <a:xfrm>
            <a:off x="4053121" y="3174024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C8597D46-F918-6DAE-1731-E70217BB049F}"/>
              </a:ext>
            </a:extLst>
          </p:cNvPr>
          <p:cNvCxnSpPr>
            <a:cxnSpLocks/>
          </p:cNvCxnSpPr>
          <p:nvPr/>
        </p:nvCxnSpPr>
        <p:spPr>
          <a:xfrm>
            <a:off x="4132705" y="3309279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503E1CB-11E7-9C58-5BC4-535E6D7FBA7D}"/>
              </a:ext>
            </a:extLst>
          </p:cNvPr>
          <p:cNvCxnSpPr>
            <a:cxnSpLocks/>
          </p:cNvCxnSpPr>
          <p:nvPr/>
        </p:nvCxnSpPr>
        <p:spPr>
          <a:xfrm>
            <a:off x="4079649" y="3189502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3CE35CCE-6C8C-BAC1-EBA0-F291C9BEE56B}"/>
              </a:ext>
            </a:extLst>
          </p:cNvPr>
          <p:cNvCxnSpPr>
            <a:cxnSpLocks/>
          </p:cNvCxnSpPr>
          <p:nvPr/>
        </p:nvCxnSpPr>
        <p:spPr>
          <a:xfrm>
            <a:off x="3947009" y="3452789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CF7C74A4-D563-7758-0B96-AD2C48C38505}"/>
              </a:ext>
            </a:extLst>
          </p:cNvPr>
          <p:cNvCxnSpPr>
            <a:cxnSpLocks/>
          </p:cNvCxnSpPr>
          <p:nvPr/>
        </p:nvCxnSpPr>
        <p:spPr>
          <a:xfrm>
            <a:off x="3893953" y="3371712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62120164-822B-7642-950C-B7CF1B4F0A3E}"/>
              </a:ext>
            </a:extLst>
          </p:cNvPr>
          <p:cNvCxnSpPr>
            <a:cxnSpLocks/>
          </p:cNvCxnSpPr>
          <p:nvPr/>
        </p:nvCxnSpPr>
        <p:spPr>
          <a:xfrm>
            <a:off x="3973537" y="3309279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6171A036-21F5-7E16-F8DE-4D2553BC3F89}"/>
              </a:ext>
            </a:extLst>
          </p:cNvPr>
          <p:cNvCxnSpPr>
            <a:cxnSpLocks/>
          </p:cNvCxnSpPr>
          <p:nvPr/>
        </p:nvCxnSpPr>
        <p:spPr>
          <a:xfrm>
            <a:off x="4185761" y="3400719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>
            <a:extLst>
              <a:ext uri="{FF2B5EF4-FFF2-40B4-BE49-F238E27FC236}">
                <a16:creationId xmlns:a16="http://schemas.microsoft.com/office/drawing/2014/main" id="{1EE097A1-CBEF-FC32-30D7-F89BDA459200}"/>
              </a:ext>
            </a:extLst>
          </p:cNvPr>
          <p:cNvCxnSpPr>
            <a:cxnSpLocks/>
          </p:cNvCxnSpPr>
          <p:nvPr/>
        </p:nvCxnSpPr>
        <p:spPr>
          <a:xfrm>
            <a:off x="3665706" y="3675039"/>
            <a:ext cx="629051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>
            <a:extLst>
              <a:ext uri="{FF2B5EF4-FFF2-40B4-BE49-F238E27FC236}">
                <a16:creationId xmlns:a16="http://schemas.microsoft.com/office/drawing/2014/main" id="{BC7515B0-6F62-2480-6849-38693B764750}"/>
              </a:ext>
            </a:extLst>
          </p:cNvPr>
          <p:cNvCxnSpPr>
            <a:cxnSpLocks/>
          </p:cNvCxnSpPr>
          <p:nvPr/>
        </p:nvCxnSpPr>
        <p:spPr>
          <a:xfrm flipV="1">
            <a:off x="3718762" y="3675039"/>
            <a:ext cx="493527" cy="1012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7F547FF4-D7EC-A2FC-7E49-888433E51B36}"/>
              </a:ext>
            </a:extLst>
          </p:cNvPr>
          <p:cNvCxnSpPr>
            <a:cxnSpLocks/>
          </p:cNvCxnSpPr>
          <p:nvPr/>
        </p:nvCxnSpPr>
        <p:spPr>
          <a:xfrm>
            <a:off x="2509373" y="3246514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C6886F26-3A2D-D332-6068-8884B49AAA2F}"/>
              </a:ext>
            </a:extLst>
          </p:cNvPr>
          <p:cNvCxnSpPr>
            <a:cxnSpLocks/>
          </p:cNvCxnSpPr>
          <p:nvPr/>
        </p:nvCxnSpPr>
        <p:spPr>
          <a:xfrm>
            <a:off x="2562429" y="3246514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8690E814-9D7D-6AD5-662E-28ECFD83E9FB}"/>
              </a:ext>
            </a:extLst>
          </p:cNvPr>
          <p:cNvCxnSpPr>
            <a:cxnSpLocks/>
          </p:cNvCxnSpPr>
          <p:nvPr/>
        </p:nvCxnSpPr>
        <p:spPr>
          <a:xfrm>
            <a:off x="2535901" y="3216326"/>
            <a:ext cx="0" cy="451431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DD946415-6904-B3DD-4545-4E61F754CDBB}"/>
              </a:ext>
            </a:extLst>
          </p:cNvPr>
          <p:cNvCxnSpPr>
            <a:cxnSpLocks/>
          </p:cNvCxnSpPr>
          <p:nvPr/>
        </p:nvCxnSpPr>
        <p:spPr>
          <a:xfrm>
            <a:off x="2482845" y="3246514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D5799EC-EB4B-9A7F-6196-AAC0736D87E7}"/>
              </a:ext>
            </a:extLst>
          </p:cNvPr>
          <p:cNvCxnSpPr>
            <a:cxnSpLocks/>
          </p:cNvCxnSpPr>
          <p:nvPr/>
        </p:nvCxnSpPr>
        <p:spPr>
          <a:xfrm>
            <a:off x="2615485" y="3274667"/>
            <a:ext cx="0" cy="3930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7D322B6-F7D8-6E21-4C73-A1A25052E04F}"/>
              </a:ext>
            </a:extLst>
          </p:cNvPr>
          <p:cNvCxnSpPr>
            <a:cxnSpLocks/>
          </p:cNvCxnSpPr>
          <p:nvPr/>
        </p:nvCxnSpPr>
        <p:spPr>
          <a:xfrm>
            <a:off x="2801181" y="3246514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F4ED5E58-4554-C5FA-C83B-BD8EB24468C9}"/>
              </a:ext>
            </a:extLst>
          </p:cNvPr>
          <p:cNvCxnSpPr>
            <a:cxnSpLocks/>
          </p:cNvCxnSpPr>
          <p:nvPr/>
        </p:nvCxnSpPr>
        <p:spPr>
          <a:xfrm>
            <a:off x="2854237" y="3301997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70AE787F-C0C8-C250-9844-67F1D48E5D51}"/>
              </a:ext>
            </a:extLst>
          </p:cNvPr>
          <p:cNvCxnSpPr>
            <a:cxnSpLocks/>
          </p:cNvCxnSpPr>
          <p:nvPr/>
        </p:nvCxnSpPr>
        <p:spPr>
          <a:xfrm>
            <a:off x="2695069" y="3185004"/>
            <a:ext cx="0" cy="48275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36388243-8809-5575-4063-8F6F3103DADB}"/>
              </a:ext>
            </a:extLst>
          </p:cNvPr>
          <p:cNvCxnSpPr>
            <a:cxnSpLocks/>
          </p:cNvCxnSpPr>
          <p:nvPr/>
        </p:nvCxnSpPr>
        <p:spPr>
          <a:xfrm>
            <a:off x="2721597" y="3144692"/>
            <a:ext cx="0" cy="5230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EF6553CB-FCBC-DAE8-C51C-011FE50C581C}"/>
              </a:ext>
            </a:extLst>
          </p:cNvPr>
          <p:cNvCxnSpPr>
            <a:cxnSpLocks/>
          </p:cNvCxnSpPr>
          <p:nvPr/>
        </p:nvCxnSpPr>
        <p:spPr>
          <a:xfrm>
            <a:off x="2748125" y="3166742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EF2BBAE7-1035-4524-B46A-6E0B12542AFD}"/>
              </a:ext>
            </a:extLst>
          </p:cNvPr>
          <p:cNvCxnSpPr>
            <a:cxnSpLocks/>
          </p:cNvCxnSpPr>
          <p:nvPr/>
        </p:nvCxnSpPr>
        <p:spPr>
          <a:xfrm>
            <a:off x="2827709" y="3301997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930026DA-9AD8-ECE0-EF59-141E22FFBEF8}"/>
              </a:ext>
            </a:extLst>
          </p:cNvPr>
          <p:cNvCxnSpPr>
            <a:cxnSpLocks/>
          </p:cNvCxnSpPr>
          <p:nvPr/>
        </p:nvCxnSpPr>
        <p:spPr>
          <a:xfrm>
            <a:off x="2774653" y="3182220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8B5E1580-F099-6BFB-90AD-864767E87289}"/>
              </a:ext>
            </a:extLst>
          </p:cNvPr>
          <p:cNvCxnSpPr>
            <a:cxnSpLocks/>
          </p:cNvCxnSpPr>
          <p:nvPr/>
        </p:nvCxnSpPr>
        <p:spPr>
          <a:xfrm>
            <a:off x="2642013" y="3284192"/>
            <a:ext cx="0" cy="38356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D580F885-2891-E48A-3E1A-788DC9F5488E}"/>
              </a:ext>
            </a:extLst>
          </p:cNvPr>
          <p:cNvCxnSpPr>
            <a:cxnSpLocks/>
          </p:cNvCxnSpPr>
          <p:nvPr/>
        </p:nvCxnSpPr>
        <p:spPr>
          <a:xfrm>
            <a:off x="2588957" y="3274667"/>
            <a:ext cx="0" cy="3930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>
            <a:extLst>
              <a:ext uri="{FF2B5EF4-FFF2-40B4-BE49-F238E27FC236}">
                <a16:creationId xmlns:a16="http://schemas.microsoft.com/office/drawing/2014/main" id="{28725CD5-935E-23D9-CC18-2F848A12D570}"/>
              </a:ext>
            </a:extLst>
          </p:cNvPr>
          <p:cNvCxnSpPr>
            <a:cxnSpLocks/>
          </p:cNvCxnSpPr>
          <p:nvPr/>
        </p:nvCxnSpPr>
        <p:spPr>
          <a:xfrm>
            <a:off x="2668541" y="3301997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750E14CE-5ED2-4252-7804-111E7C6AF282}"/>
              </a:ext>
            </a:extLst>
          </p:cNvPr>
          <p:cNvCxnSpPr>
            <a:cxnSpLocks/>
          </p:cNvCxnSpPr>
          <p:nvPr/>
        </p:nvCxnSpPr>
        <p:spPr>
          <a:xfrm>
            <a:off x="2880765" y="3337770"/>
            <a:ext cx="0" cy="32998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F3D23B22-2A33-3B88-35D9-A981E99BE98C}"/>
              </a:ext>
            </a:extLst>
          </p:cNvPr>
          <p:cNvCxnSpPr>
            <a:cxnSpLocks/>
          </p:cNvCxnSpPr>
          <p:nvPr/>
        </p:nvCxnSpPr>
        <p:spPr>
          <a:xfrm>
            <a:off x="2907293" y="3347717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E4E84975-05A6-8F13-5140-B971841DCB0F}"/>
              </a:ext>
            </a:extLst>
          </p:cNvPr>
          <p:cNvCxnSpPr>
            <a:cxnSpLocks/>
          </p:cNvCxnSpPr>
          <p:nvPr/>
        </p:nvCxnSpPr>
        <p:spPr>
          <a:xfrm>
            <a:off x="2382023" y="3667757"/>
            <a:ext cx="673933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B314FC7B-C739-7B0D-176E-3C9B0E8EFCCA}"/>
              </a:ext>
            </a:extLst>
          </p:cNvPr>
          <p:cNvCxnSpPr>
            <a:cxnSpLocks/>
          </p:cNvCxnSpPr>
          <p:nvPr/>
        </p:nvCxnSpPr>
        <p:spPr>
          <a:xfrm>
            <a:off x="2420123" y="3667757"/>
            <a:ext cx="556249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7" name="Rectangle 466">
            <a:extLst>
              <a:ext uri="{FF2B5EF4-FFF2-40B4-BE49-F238E27FC236}">
                <a16:creationId xmlns:a16="http://schemas.microsoft.com/office/drawing/2014/main" id="{B3BF38B3-E1D1-BE0D-C54B-1B5666784B0E}"/>
              </a:ext>
            </a:extLst>
          </p:cNvPr>
          <p:cNvSpPr/>
          <p:nvPr/>
        </p:nvSpPr>
        <p:spPr>
          <a:xfrm>
            <a:off x="2613708" y="2917189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60364CE-481E-5B5E-F9FF-9A557E4EF534}"/>
              </a:ext>
            </a:extLst>
          </p:cNvPr>
          <p:cNvCxnSpPr>
            <a:cxnSpLocks/>
          </p:cNvCxnSpPr>
          <p:nvPr/>
        </p:nvCxnSpPr>
        <p:spPr>
          <a:xfrm>
            <a:off x="7593448" y="3856145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1" name="Rectangle 470">
            <a:extLst>
              <a:ext uri="{FF2B5EF4-FFF2-40B4-BE49-F238E27FC236}">
                <a16:creationId xmlns:a16="http://schemas.microsoft.com/office/drawing/2014/main" id="{A6D7A578-4752-D9E5-D687-DF1F39946E30}"/>
              </a:ext>
            </a:extLst>
          </p:cNvPr>
          <p:cNvSpPr/>
          <p:nvPr/>
        </p:nvSpPr>
        <p:spPr>
          <a:xfrm>
            <a:off x="7663955" y="3754390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72" name="Connector: Elbow 471">
            <a:extLst>
              <a:ext uri="{FF2B5EF4-FFF2-40B4-BE49-F238E27FC236}">
                <a16:creationId xmlns:a16="http://schemas.microsoft.com/office/drawing/2014/main" id="{E2BE9E90-DF74-A1B2-B5CC-CBFED9EF6BAC}"/>
              </a:ext>
            </a:extLst>
          </p:cNvPr>
          <p:cNvCxnSpPr>
            <a:cxnSpLocks/>
          </p:cNvCxnSpPr>
          <p:nvPr/>
        </p:nvCxnSpPr>
        <p:spPr>
          <a:xfrm flipV="1">
            <a:off x="7647098" y="3675310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>
            <a:extLst>
              <a:ext uri="{FF2B5EF4-FFF2-40B4-BE49-F238E27FC236}">
                <a16:creationId xmlns:a16="http://schemas.microsoft.com/office/drawing/2014/main" id="{99222B7C-8D32-AAC1-F474-B3BE42C5591A}"/>
              </a:ext>
            </a:extLst>
          </p:cNvPr>
          <p:cNvSpPr txBox="1"/>
          <p:nvPr/>
        </p:nvSpPr>
        <p:spPr>
          <a:xfrm>
            <a:off x="8388811" y="2759364"/>
            <a:ext cx="7745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RNA</a:t>
            </a:r>
          </a:p>
        </p:txBody>
      </p: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7CF479DB-C99A-3C57-2CC9-CBE5FB4CD227}"/>
              </a:ext>
            </a:extLst>
          </p:cNvPr>
          <p:cNvCxnSpPr>
            <a:cxnSpLocks/>
          </p:cNvCxnSpPr>
          <p:nvPr/>
        </p:nvCxnSpPr>
        <p:spPr>
          <a:xfrm rot="8100000">
            <a:off x="8158644" y="3379655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Freeform: Shape 475">
            <a:extLst>
              <a:ext uri="{FF2B5EF4-FFF2-40B4-BE49-F238E27FC236}">
                <a16:creationId xmlns:a16="http://schemas.microsoft.com/office/drawing/2014/main" id="{E5FEE176-6232-2D9B-90A7-B5088E9E2E04}"/>
              </a:ext>
            </a:extLst>
          </p:cNvPr>
          <p:cNvSpPr/>
          <p:nvPr/>
        </p:nvSpPr>
        <p:spPr>
          <a:xfrm>
            <a:off x="8532352" y="3107114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Freeform: Shape 477">
            <a:extLst>
              <a:ext uri="{FF2B5EF4-FFF2-40B4-BE49-F238E27FC236}">
                <a16:creationId xmlns:a16="http://schemas.microsoft.com/office/drawing/2014/main" id="{5F940C34-473C-BAB3-67A5-967869999308}"/>
              </a:ext>
            </a:extLst>
          </p:cNvPr>
          <p:cNvSpPr/>
          <p:nvPr/>
        </p:nvSpPr>
        <p:spPr>
          <a:xfrm>
            <a:off x="8499544" y="3160030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AAFAC313-7820-33B9-3303-7913FD97A999}"/>
              </a:ext>
            </a:extLst>
          </p:cNvPr>
          <p:cNvCxnSpPr>
            <a:cxnSpLocks/>
          </p:cNvCxnSpPr>
          <p:nvPr/>
        </p:nvCxnSpPr>
        <p:spPr>
          <a:xfrm>
            <a:off x="7810340" y="3626113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Rectangle 479">
            <a:extLst>
              <a:ext uri="{FF2B5EF4-FFF2-40B4-BE49-F238E27FC236}">
                <a16:creationId xmlns:a16="http://schemas.microsoft.com/office/drawing/2014/main" id="{5190031D-2657-CC6E-6F4B-5171EC280BDF}"/>
              </a:ext>
            </a:extLst>
          </p:cNvPr>
          <p:cNvSpPr/>
          <p:nvPr/>
        </p:nvSpPr>
        <p:spPr>
          <a:xfrm>
            <a:off x="7880847" y="3524358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81" name="Connector: Elbow 480">
            <a:extLst>
              <a:ext uri="{FF2B5EF4-FFF2-40B4-BE49-F238E27FC236}">
                <a16:creationId xmlns:a16="http://schemas.microsoft.com/office/drawing/2014/main" id="{A02EF4B3-12D9-A8B8-8DC9-BF95C9906AA4}"/>
              </a:ext>
            </a:extLst>
          </p:cNvPr>
          <p:cNvCxnSpPr>
            <a:cxnSpLocks/>
          </p:cNvCxnSpPr>
          <p:nvPr/>
        </p:nvCxnSpPr>
        <p:spPr>
          <a:xfrm flipV="1">
            <a:off x="7863990" y="3445278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CEC5B1B2-9820-1181-742B-1CA7FDCC6426}"/>
              </a:ext>
            </a:extLst>
          </p:cNvPr>
          <p:cNvCxnSpPr>
            <a:cxnSpLocks/>
          </p:cNvCxnSpPr>
          <p:nvPr/>
        </p:nvCxnSpPr>
        <p:spPr>
          <a:xfrm>
            <a:off x="8090675" y="3261785"/>
            <a:ext cx="703110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3" name="Rectangle 482">
            <a:extLst>
              <a:ext uri="{FF2B5EF4-FFF2-40B4-BE49-F238E27FC236}">
                <a16:creationId xmlns:a16="http://schemas.microsoft.com/office/drawing/2014/main" id="{8A8EFD05-1834-3514-2897-6B709942CDD8}"/>
              </a:ext>
            </a:extLst>
          </p:cNvPr>
          <p:cNvSpPr/>
          <p:nvPr/>
        </p:nvSpPr>
        <p:spPr>
          <a:xfrm>
            <a:off x="8161182" y="3160030"/>
            <a:ext cx="27432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500" b="1" dirty="0">
                <a:latin typeface="Arial" panose="020B0604020202020204" pitchFamily="34" charset="0"/>
                <a:cs typeface="Arial" panose="020B0604020202020204" pitchFamily="34" charset="0"/>
              </a:rPr>
              <a:t>TF2</a:t>
            </a:r>
          </a:p>
        </p:txBody>
      </p: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2820C200-20AF-DE8C-1DF1-09722C763626}"/>
              </a:ext>
            </a:extLst>
          </p:cNvPr>
          <p:cNvCxnSpPr>
            <a:cxnSpLocks/>
          </p:cNvCxnSpPr>
          <p:nvPr/>
        </p:nvCxnSpPr>
        <p:spPr>
          <a:xfrm flipV="1">
            <a:off x="8144325" y="3080950"/>
            <a:ext cx="244486" cy="161137"/>
          </a:xfrm>
          <a:prstGeom prst="bentConnector3">
            <a:avLst>
              <a:gd name="adj1" fmla="val 37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BFF1A7C4-4484-302F-FEB6-80367A3F173D}"/>
              </a:ext>
            </a:extLst>
          </p:cNvPr>
          <p:cNvSpPr/>
          <p:nvPr/>
        </p:nvSpPr>
        <p:spPr>
          <a:xfrm>
            <a:off x="8242946" y="3505872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Freeform: Shape 485">
            <a:extLst>
              <a:ext uri="{FF2B5EF4-FFF2-40B4-BE49-F238E27FC236}">
                <a16:creationId xmlns:a16="http://schemas.microsoft.com/office/drawing/2014/main" id="{0C70F687-2C55-8049-479F-FF567B719944}"/>
              </a:ext>
            </a:extLst>
          </p:cNvPr>
          <p:cNvSpPr/>
          <p:nvPr/>
        </p:nvSpPr>
        <p:spPr>
          <a:xfrm>
            <a:off x="8210138" y="3558788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: Shape 486">
            <a:extLst>
              <a:ext uri="{FF2B5EF4-FFF2-40B4-BE49-F238E27FC236}">
                <a16:creationId xmlns:a16="http://schemas.microsoft.com/office/drawing/2014/main" id="{DBE06036-3BCA-DF97-A624-259551BF3214}"/>
              </a:ext>
            </a:extLst>
          </p:cNvPr>
          <p:cNvSpPr/>
          <p:nvPr/>
        </p:nvSpPr>
        <p:spPr>
          <a:xfrm>
            <a:off x="8028845" y="3757891"/>
            <a:ext cx="294241" cy="47627"/>
          </a:xfrm>
          <a:custGeom>
            <a:avLst/>
            <a:gdLst>
              <a:gd name="connsiteX0" fmla="*/ 0 w 294241"/>
              <a:gd name="connsiteY0" fmla="*/ 47627 h 47627"/>
              <a:gd name="connsiteX1" fmla="*/ 89297 w 294241"/>
              <a:gd name="connsiteY1" fmla="*/ 2 h 47627"/>
              <a:gd name="connsiteX2" fmla="*/ 96441 w 294241"/>
              <a:gd name="connsiteY2" fmla="*/ 46437 h 47627"/>
              <a:gd name="connsiteX3" fmla="*/ 180975 w 294241"/>
              <a:gd name="connsiteY3" fmla="*/ 3574 h 47627"/>
              <a:gd name="connsiteX4" fmla="*/ 191691 w 294241"/>
              <a:gd name="connsiteY4" fmla="*/ 46437 h 47627"/>
              <a:gd name="connsiteX5" fmla="*/ 283369 w 294241"/>
              <a:gd name="connsiteY5" fmla="*/ 2 h 47627"/>
              <a:gd name="connsiteX6" fmla="*/ 291703 w 294241"/>
              <a:gd name="connsiteY6" fmla="*/ 44056 h 4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241" h="47627">
                <a:moveTo>
                  <a:pt x="0" y="47627"/>
                </a:moveTo>
                <a:cubicBezTo>
                  <a:pt x="36612" y="23913"/>
                  <a:pt x="73224" y="200"/>
                  <a:pt x="89297" y="2"/>
                </a:cubicBezTo>
                <a:cubicBezTo>
                  <a:pt x="105370" y="-196"/>
                  <a:pt x="81161" y="45842"/>
                  <a:pt x="96441" y="46437"/>
                </a:cubicBezTo>
                <a:cubicBezTo>
                  <a:pt x="111721" y="47032"/>
                  <a:pt x="165100" y="3574"/>
                  <a:pt x="180975" y="3574"/>
                </a:cubicBezTo>
                <a:cubicBezTo>
                  <a:pt x="196850" y="3574"/>
                  <a:pt x="174625" y="47032"/>
                  <a:pt x="191691" y="46437"/>
                </a:cubicBezTo>
                <a:cubicBezTo>
                  <a:pt x="208757" y="45842"/>
                  <a:pt x="266700" y="399"/>
                  <a:pt x="283369" y="2"/>
                </a:cubicBezTo>
                <a:cubicBezTo>
                  <a:pt x="300038" y="-395"/>
                  <a:pt x="292894" y="40286"/>
                  <a:pt x="291703" y="44056"/>
                </a:cubicBezTo>
              </a:path>
            </a:pathLst>
          </a:custGeom>
          <a:solidFill>
            <a:srgbClr val="FFFF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C2F4D5E4-9958-E537-B295-96151281A4CC}"/>
              </a:ext>
            </a:extLst>
          </p:cNvPr>
          <p:cNvCxnSpPr>
            <a:cxnSpLocks/>
          </p:cNvCxnSpPr>
          <p:nvPr/>
        </p:nvCxnSpPr>
        <p:spPr>
          <a:xfrm rot="8100000">
            <a:off x="4539569" y="3393415"/>
            <a:ext cx="182880" cy="0"/>
          </a:xfrm>
          <a:prstGeom prst="line">
            <a:avLst/>
          </a:prstGeom>
          <a:ln w="19050">
            <a:solidFill>
              <a:srgbClr val="201C1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TextBox 314">
            <a:extLst>
              <a:ext uri="{FF2B5EF4-FFF2-40B4-BE49-F238E27FC236}">
                <a16:creationId xmlns:a16="http://schemas.microsoft.com/office/drawing/2014/main" id="{E12ECCBE-47AB-679A-CC83-23020F413F71}"/>
              </a:ext>
            </a:extLst>
          </p:cNvPr>
          <p:cNvSpPr txBox="1"/>
          <p:nvPr/>
        </p:nvSpPr>
        <p:spPr>
          <a:xfrm>
            <a:off x="4520198" y="3640978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Motifs</a:t>
            </a:r>
          </a:p>
        </p:txBody>
      </p: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317589CE-1631-C012-E5AD-10C1D5BAA385}"/>
              </a:ext>
            </a:extLst>
          </p:cNvPr>
          <p:cNvCxnSpPr>
            <a:cxnSpLocks/>
          </p:cNvCxnSpPr>
          <p:nvPr/>
        </p:nvCxnSpPr>
        <p:spPr>
          <a:xfrm>
            <a:off x="5218462" y="3733311"/>
            <a:ext cx="64008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" name="TextBox 318">
            <a:extLst>
              <a:ext uri="{FF2B5EF4-FFF2-40B4-BE49-F238E27FC236}">
                <a16:creationId xmlns:a16="http://schemas.microsoft.com/office/drawing/2014/main" id="{C6D30CEC-4174-7A12-5EA8-03A8BD1F0334}"/>
              </a:ext>
            </a:extLst>
          </p:cNvPr>
          <p:cNvSpPr txBox="1"/>
          <p:nvPr/>
        </p:nvSpPr>
        <p:spPr>
          <a:xfrm>
            <a:off x="4367913" y="3727715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2ED66DD0-34EE-CDEA-1CD7-67250F2941D4}"/>
              </a:ext>
            </a:extLst>
          </p:cNvPr>
          <p:cNvSpPr/>
          <p:nvPr/>
        </p:nvSpPr>
        <p:spPr>
          <a:xfrm>
            <a:off x="5206633" y="3797189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+++</a:t>
            </a:r>
          </a:p>
        </p:txBody>
      </p:sp>
      <p:sp>
        <p:nvSpPr>
          <p:cNvPr id="526" name="TextBox 525">
            <a:extLst>
              <a:ext uri="{FF2B5EF4-FFF2-40B4-BE49-F238E27FC236}">
                <a16:creationId xmlns:a16="http://schemas.microsoft.com/office/drawing/2014/main" id="{46006FB1-51DE-C356-4864-FE13C00B0350}"/>
              </a:ext>
            </a:extLst>
          </p:cNvPr>
          <p:cNvSpPr txBox="1"/>
          <p:nvPr/>
        </p:nvSpPr>
        <p:spPr>
          <a:xfrm>
            <a:off x="3306114" y="2624765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548" name="TextBox 547">
            <a:extLst>
              <a:ext uri="{FF2B5EF4-FFF2-40B4-BE49-F238E27FC236}">
                <a16:creationId xmlns:a16="http://schemas.microsoft.com/office/drawing/2014/main" id="{D8F0D19E-7C56-045D-E0F4-0FE58ACEDAE3}"/>
              </a:ext>
            </a:extLst>
          </p:cNvPr>
          <p:cNvSpPr txBox="1"/>
          <p:nvPr/>
        </p:nvSpPr>
        <p:spPr>
          <a:xfrm>
            <a:off x="4100337" y="2624765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ATAC</a:t>
            </a:r>
          </a:p>
        </p:txBody>
      </p:sp>
      <p:sp>
        <p:nvSpPr>
          <p:cNvPr id="555" name="Freeform: Shape 554">
            <a:extLst>
              <a:ext uri="{FF2B5EF4-FFF2-40B4-BE49-F238E27FC236}">
                <a16:creationId xmlns:a16="http://schemas.microsoft.com/office/drawing/2014/main" id="{26EA96A8-C50A-383C-9F36-DCD653E40C21}"/>
              </a:ext>
            </a:extLst>
          </p:cNvPr>
          <p:cNvSpPr/>
          <p:nvPr/>
        </p:nvSpPr>
        <p:spPr>
          <a:xfrm>
            <a:off x="4822553" y="4100463"/>
            <a:ext cx="2927874" cy="685344"/>
          </a:xfrm>
          <a:custGeom>
            <a:avLst/>
            <a:gdLst>
              <a:gd name="connsiteX0" fmla="*/ 0 w 2472690"/>
              <a:gd name="connsiteY0" fmla="*/ 567690 h 685344"/>
              <a:gd name="connsiteX1" fmla="*/ 1371600 w 2472690"/>
              <a:gd name="connsiteY1" fmla="*/ 643890 h 685344"/>
              <a:gd name="connsiteX2" fmla="*/ 2472690 w 2472690"/>
              <a:gd name="connsiteY2" fmla="*/ 0 h 6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2690" h="685344">
                <a:moveTo>
                  <a:pt x="0" y="567690"/>
                </a:moveTo>
                <a:cubicBezTo>
                  <a:pt x="479742" y="653097"/>
                  <a:pt x="959485" y="738505"/>
                  <a:pt x="1371600" y="643890"/>
                </a:cubicBezTo>
                <a:cubicBezTo>
                  <a:pt x="1783715" y="549275"/>
                  <a:pt x="2292985" y="127635"/>
                  <a:pt x="2472690" y="0"/>
                </a:cubicBezTo>
              </a:path>
            </a:pathLst>
          </a:custGeom>
          <a:noFill/>
          <a:ln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Freeform: Shape 557">
            <a:extLst>
              <a:ext uri="{FF2B5EF4-FFF2-40B4-BE49-F238E27FC236}">
                <a16:creationId xmlns:a16="http://schemas.microsoft.com/office/drawing/2014/main" id="{249CC1C0-2B05-6898-4FCF-8BEF9D3550A7}"/>
              </a:ext>
            </a:extLst>
          </p:cNvPr>
          <p:cNvSpPr/>
          <p:nvPr/>
        </p:nvSpPr>
        <p:spPr>
          <a:xfrm>
            <a:off x="5034777" y="4100463"/>
            <a:ext cx="1335732" cy="499446"/>
          </a:xfrm>
          <a:custGeom>
            <a:avLst/>
            <a:gdLst>
              <a:gd name="connsiteX0" fmla="*/ 0 w 1085850"/>
              <a:gd name="connsiteY0" fmla="*/ 422910 h 499446"/>
              <a:gd name="connsiteX1" fmla="*/ 480060 w 1085850"/>
              <a:gd name="connsiteY1" fmla="*/ 499110 h 499446"/>
              <a:gd name="connsiteX2" fmla="*/ 872490 w 1085850"/>
              <a:gd name="connsiteY2" fmla="*/ 396240 h 499446"/>
              <a:gd name="connsiteX3" fmla="*/ 1085850 w 1085850"/>
              <a:gd name="connsiteY3" fmla="*/ 0 h 4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5850" h="499446">
                <a:moveTo>
                  <a:pt x="0" y="422910"/>
                </a:moveTo>
                <a:cubicBezTo>
                  <a:pt x="167322" y="463232"/>
                  <a:pt x="334645" y="503555"/>
                  <a:pt x="480060" y="499110"/>
                </a:cubicBezTo>
                <a:cubicBezTo>
                  <a:pt x="625475" y="494665"/>
                  <a:pt x="771525" y="479425"/>
                  <a:pt x="872490" y="396240"/>
                </a:cubicBezTo>
                <a:cubicBezTo>
                  <a:pt x="973455" y="313055"/>
                  <a:pt x="1044575" y="82550"/>
                  <a:pt x="108585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2B4915C0-9990-6000-CE87-D9E3B1DF7E6C}"/>
              </a:ext>
            </a:extLst>
          </p:cNvPr>
          <p:cNvSpPr txBox="1"/>
          <p:nvPr/>
        </p:nvSpPr>
        <p:spPr>
          <a:xfrm>
            <a:off x="5010199" y="4227642"/>
            <a:ext cx="12923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R&gt;&gt;0; FDR &lt;0.05</a:t>
            </a: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6FB6D6F9-EBCC-3977-E9E0-22B6E2369391}"/>
              </a:ext>
            </a:extLst>
          </p:cNvPr>
          <p:cNvSpPr txBox="1"/>
          <p:nvPr/>
        </p:nvSpPr>
        <p:spPr>
          <a:xfrm>
            <a:off x="6385955" y="4461726"/>
            <a:ext cx="447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R~0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2B2F8-A628-36C2-3C6F-9EC72CF2783C}"/>
              </a:ext>
            </a:extLst>
          </p:cNvPr>
          <p:cNvSpPr txBox="1"/>
          <p:nvPr/>
        </p:nvSpPr>
        <p:spPr>
          <a:xfrm rot="18000000">
            <a:off x="5827174" y="3254378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628C6-D0BE-918C-0E61-17A870BDE3E1}"/>
              </a:ext>
            </a:extLst>
          </p:cNvPr>
          <p:cNvSpPr txBox="1"/>
          <p:nvPr/>
        </p:nvSpPr>
        <p:spPr>
          <a:xfrm rot="18000000">
            <a:off x="7289074" y="3254378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79C346-3545-3927-3608-4CA230B8957D}"/>
              </a:ext>
            </a:extLst>
          </p:cNvPr>
          <p:cNvSpPr txBox="1"/>
          <p:nvPr/>
        </p:nvSpPr>
        <p:spPr>
          <a:xfrm>
            <a:off x="4520198" y="3821958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Motifs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EBBC69-2CED-6E0B-DE76-8669AD2777E5}"/>
              </a:ext>
            </a:extLst>
          </p:cNvPr>
          <p:cNvCxnSpPr>
            <a:cxnSpLocks/>
          </p:cNvCxnSpPr>
          <p:nvPr/>
        </p:nvCxnSpPr>
        <p:spPr>
          <a:xfrm>
            <a:off x="5204582" y="3914291"/>
            <a:ext cx="94561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9438D3-5CD4-3446-78CC-924F74E16890}"/>
              </a:ext>
            </a:extLst>
          </p:cNvPr>
          <p:cNvSpPr txBox="1"/>
          <p:nvPr/>
        </p:nvSpPr>
        <p:spPr>
          <a:xfrm>
            <a:off x="4367913" y="3908695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A4C68A-D341-06DF-0F0E-14A3F93DC3EA}"/>
              </a:ext>
            </a:extLst>
          </p:cNvPr>
          <p:cNvSpPr/>
          <p:nvPr/>
        </p:nvSpPr>
        <p:spPr>
          <a:xfrm>
            <a:off x="5206633" y="3978169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+++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A69E73-FA30-21B3-BF05-3F9309B31628}"/>
              </a:ext>
            </a:extLst>
          </p:cNvPr>
          <p:cNvSpPr txBox="1"/>
          <p:nvPr/>
        </p:nvSpPr>
        <p:spPr>
          <a:xfrm>
            <a:off x="3324166" y="3592876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9286E1-A270-BF3C-1866-7F3BB63021DA}"/>
              </a:ext>
            </a:extLst>
          </p:cNvPr>
          <p:cNvSpPr txBox="1"/>
          <p:nvPr/>
        </p:nvSpPr>
        <p:spPr>
          <a:xfrm>
            <a:off x="3166148" y="3682292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Motifs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DEECC8B-8059-B260-9894-9C0941162ABE}"/>
              </a:ext>
            </a:extLst>
          </p:cNvPr>
          <p:cNvCxnSpPr>
            <a:cxnSpLocks/>
          </p:cNvCxnSpPr>
          <p:nvPr/>
        </p:nvCxnSpPr>
        <p:spPr>
          <a:xfrm>
            <a:off x="3905782" y="3774625"/>
            <a:ext cx="64008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F9472E-1463-19A0-7D76-093E471022C1}"/>
              </a:ext>
            </a:extLst>
          </p:cNvPr>
          <p:cNvSpPr txBox="1"/>
          <p:nvPr/>
        </p:nvSpPr>
        <p:spPr>
          <a:xfrm>
            <a:off x="3013863" y="3769029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AEFCBF3-F0C6-6DA2-56B7-A3C92E611D04}"/>
              </a:ext>
            </a:extLst>
          </p:cNvPr>
          <p:cNvSpPr/>
          <p:nvPr/>
        </p:nvSpPr>
        <p:spPr>
          <a:xfrm>
            <a:off x="3893953" y="3838503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EB9F7AA-FEEE-A780-4A09-BF68B4B5AF86}"/>
              </a:ext>
            </a:extLst>
          </p:cNvPr>
          <p:cNvSpPr txBox="1"/>
          <p:nvPr/>
        </p:nvSpPr>
        <p:spPr>
          <a:xfrm>
            <a:off x="3166148" y="3863272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Motifs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2975051-4369-DB50-AB76-B35C8D8EB3BA}"/>
              </a:ext>
            </a:extLst>
          </p:cNvPr>
          <p:cNvCxnSpPr>
            <a:cxnSpLocks/>
          </p:cNvCxnSpPr>
          <p:nvPr/>
        </p:nvCxnSpPr>
        <p:spPr>
          <a:xfrm>
            <a:off x="3891902" y="3955605"/>
            <a:ext cx="94561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CCEAC03-E883-3D5C-6DD4-C615A0E5F000}"/>
              </a:ext>
            </a:extLst>
          </p:cNvPr>
          <p:cNvSpPr txBox="1"/>
          <p:nvPr/>
        </p:nvSpPr>
        <p:spPr>
          <a:xfrm>
            <a:off x="3013863" y="3950009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1FB048D-4A8B-DCA2-58E1-3B47751B2D1F}"/>
              </a:ext>
            </a:extLst>
          </p:cNvPr>
          <p:cNvSpPr/>
          <p:nvPr/>
        </p:nvSpPr>
        <p:spPr>
          <a:xfrm>
            <a:off x="3893953" y="4019483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3536DFBD-875A-4195-1ED8-448C8717CE69}"/>
              </a:ext>
            </a:extLst>
          </p:cNvPr>
          <p:cNvSpPr/>
          <p:nvPr/>
        </p:nvSpPr>
        <p:spPr>
          <a:xfrm>
            <a:off x="3905453" y="2924471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0B47A586-1650-1641-FBD7-6A1B9A2CBF29}"/>
              </a:ext>
            </a:extLst>
          </p:cNvPr>
          <p:cNvSpPr txBox="1"/>
          <p:nvPr/>
        </p:nvSpPr>
        <p:spPr>
          <a:xfrm>
            <a:off x="2049046" y="3575424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AB913AED-A4A4-55E1-AC54-E2D899E85229}"/>
              </a:ext>
            </a:extLst>
          </p:cNvPr>
          <p:cNvSpPr txBox="1"/>
          <p:nvPr/>
        </p:nvSpPr>
        <p:spPr>
          <a:xfrm>
            <a:off x="1891028" y="3664840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Motifs</a:t>
            </a:r>
          </a:p>
        </p:txBody>
      </p: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348A786E-FD39-44BF-1914-80B01E88F1F5}"/>
              </a:ext>
            </a:extLst>
          </p:cNvPr>
          <p:cNvCxnSpPr>
            <a:cxnSpLocks/>
          </p:cNvCxnSpPr>
          <p:nvPr/>
        </p:nvCxnSpPr>
        <p:spPr>
          <a:xfrm>
            <a:off x="2630662" y="3757173"/>
            <a:ext cx="64008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3" name="TextBox 492">
            <a:extLst>
              <a:ext uri="{FF2B5EF4-FFF2-40B4-BE49-F238E27FC236}">
                <a16:creationId xmlns:a16="http://schemas.microsoft.com/office/drawing/2014/main" id="{8AC1110A-53C4-494C-DB7E-6D73615AEEF1}"/>
              </a:ext>
            </a:extLst>
          </p:cNvPr>
          <p:cNvSpPr txBox="1"/>
          <p:nvPr/>
        </p:nvSpPr>
        <p:spPr>
          <a:xfrm>
            <a:off x="1738743" y="3751577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TF1 Footprints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02E2E22A-75C3-B36B-202E-92B1B84A28AB}"/>
              </a:ext>
            </a:extLst>
          </p:cNvPr>
          <p:cNvSpPr/>
          <p:nvPr/>
        </p:nvSpPr>
        <p:spPr>
          <a:xfrm>
            <a:off x="2618833" y="3821051"/>
            <a:ext cx="91440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1987DFCA-92D3-EF60-0443-E19CFD56F16F}"/>
              </a:ext>
            </a:extLst>
          </p:cNvPr>
          <p:cNvSpPr txBox="1"/>
          <p:nvPr/>
        </p:nvSpPr>
        <p:spPr>
          <a:xfrm>
            <a:off x="1891028" y="3845820"/>
            <a:ext cx="5677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Motifs</a:t>
            </a:r>
          </a:p>
        </p:txBody>
      </p: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FDDE84B0-CEFA-781B-A400-DC1B3B174879}"/>
              </a:ext>
            </a:extLst>
          </p:cNvPr>
          <p:cNvCxnSpPr>
            <a:cxnSpLocks/>
          </p:cNvCxnSpPr>
          <p:nvPr/>
        </p:nvCxnSpPr>
        <p:spPr>
          <a:xfrm>
            <a:off x="2616782" y="3938153"/>
            <a:ext cx="94561" cy="0"/>
          </a:xfrm>
          <a:prstGeom prst="line">
            <a:avLst/>
          </a:prstGeom>
          <a:ln w="38100">
            <a:solidFill>
              <a:srgbClr val="428E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TextBox 496">
            <a:extLst>
              <a:ext uri="{FF2B5EF4-FFF2-40B4-BE49-F238E27FC236}">
                <a16:creationId xmlns:a16="http://schemas.microsoft.com/office/drawing/2014/main" id="{7F6976E1-5A4C-2EBB-4A67-4DEE217E6B42}"/>
              </a:ext>
            </a:extLst>
          </p:cNvPr>
          <p:cNvSpPr txBox="1"/>
          <p:nvPr/>
        </p:nvSpPr>
        <p:spPr>
          <a:xfrm>
            <a:off x="1738743" y="3932557"/>
            <a:ext cx="7200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TF2 Footprints</a:t>
            </a:r>
          </a:p>
        </p:txBody>
      </p:sp>
      <p:sp>
        <p:nvSpPr>
          <p:cNvPr id="527" name="Rectangle 526">
            <a:extLst>
              <a:ext uri="{FF2B5EF4-FFF2-40B4-BE49-F238E27FC236}">
                <a16:creationId xmlns:a16="http://schemas.microsoft.com/office/drawing/2014/main" id="{70CA3F96-37B4-452A-E80D-2AF1A40E66A5}"/>
              </a:ext>
            </a:extLst>
          </p:cNvPr>
          <p:cNvSpPr/>
          <p:nvPr/>
        </p:nvSpPr>
        <p:spPr>
          <a:xfrm>
            <a:off x="2618833" y="4002031"/>
            <a:ext cx="128016" cy="45719"/>
          </a:xfrm>
          <a:prstGeom prst="rect">
            <a:avLst/>
          </a:prstGeom>
          <a:solidFill>
            <a:srgbClr val="4656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300" b="1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</p:txBody>
      </p:sp>
      <p:pic>
        <p:nvPicPr>
          <p:cNvPr id="530" name="Graphic 529">
            <a:extLst>
              <a:ext uri="{FF2B5EF4-FFF2-40B4-BE49-F238E27FC236}">
                <a16:creationId xmlns:a16="http://schemas.microsoft.com/office/drawing/2014/main" id="{51187139-BF13-57F0-A6DE-052EB178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070" r="-1" b="10582"/>
          <a:stretch/>
        </p:blipFill>
        <p:spPr>
          <a:xfrm>
            <a:off x="1222375" y="3892358"/>
            <a:ext cx="547786" cy="163528"/>
          </a:xfrm>
          <a:prstGeom prst="rect">
            <a:avLst/>
          </a:prstGeom>
        </p:spPr>
      </p:pic>
      <p:pic>
        <p:nvPicPr>
          <p:cNvPr id="532" name="Graphic 531">
            <a:extLst>
              <a:ext uri="{FF2B5EF4-FFF2-40B4-BE49-F238E27FC236}">
                <a16:creationId xmlns:a16="http://schemas.microsoft.com/office/drawing/2014/main" id="{06ECDC55-4AF1-43E7-C662-D7820E8B0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573" t="1" b="10580"/>
          <a:stretch/>
        </p:blipFill>
        <p:spPr>
          <a:xfrm>
            <a:off x="1424783" y="3715425"/>
            <a:ext cx="345378" cy="163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1766C3-4941-F39D-2BA9-B0CC825611D3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2593863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Correlation-Based Refinement - ATAC Peak to target genes expression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546BEB-357E-486E-9D6E-421694228C69}"/>
              </a:ext>
            </a:extLst>
          </p:cNvPr>
          <p:cNvGrpSpPr/>
          <p:nvPr/>
        </p:nvGrpSpPr>
        <p:grpSpPr>
          <a:xfrm>
            <a:off x="3676230" y="2582402"/>
            <a:ext cx="4839541" cy="1693196"/>
            <a:chOff x="2997462" y="2652836"/>
            <a:chExt cx="4839541" cy="169319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9B1752F-68F5-8089-67D0-EEFD0880A32C}"/>
                </a:ext>
              </a:extLst>
            </p:cNvPr>
            <p:cNvCxnSpPr>
              <a:cxnSpLocks/>
            </p:cNvCxnSpPr>
            <p:nvPr/>
          </p:nvCxnSpPr>
          <p:spPr>
            <a:xfrm>
              <a:off x="6867104" y="3010172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8030309-EF0B-3C0C-8C77-C6DA4D0C9EA7}"/>
                </a:ext>
              </a:extLst>
            </p:cNvPr>
            <p:cNvCxnSpPr>
              <a:cxnSpLocks/>
            </p:cNvCxnSpPr>
            <p:nvPr/>
          </p:nvCxnSpPr>
          <p:spPr>
            <a:xfrm>
              <a:off x="7052800" y="3031961"/>
              <a:ext cx="0" cy="11537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F938294-7FFD-10E8-C51E-37C3830C75A5}"/>
                </a:ext>
              </a:extLst>
            </p:cNvPr>
            <p:cNvCxnSpPr>
              <a:cxnSpLocks/>
            </p:cNvCxnSpPr>
            <p:nvPr/>
          </p:nvCxnSpPr>
          <p:spPr>
            <a:xfrm>
              <a:off x="7105856" y="2964452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5A8A96-029A-CBC8-6A3D-B0DD88A6ACE3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88" y="2973754"/>
              <a:ext cx="0" cy="17357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1A093C-41BA-9383-F863-7E0C16E7D4E6}"/>
                </a:ext>
              </a:extLst>
            </p:cNvPr>
            <p:cNvCxnSpPr>
              <a:cxnSpLocks/>
            </p:cNvCxnSpPr>
            <p:nvPr/>
          </p:nvCxnSpPr>
          <p:spPr>
            <a:xfrm>
              <a:off x="6973216" y="2964452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A517080-AB0A-69CD-2195-CA32C5021598}"/>
                </a:ext>
              </a:extLst>
            </p:cNvPr>
            <p:cNvCxnSpPr>
              <a:cxnSpLocks/>
            </p:cNvCxnSpPr>
            <p:nvPr/>
          </p:nvCxnSpPr>
          <p:spPr>
            <a:xfrm>
              <a:off x="6999744" y="2904563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B7D355-790B-5DB1-F540-C4E624F435DB}"/>
                </a:ext>
              </a:extLst>
            </p:cNvPr>
            <p:cNvCxnSpPr>
              <a:cxnSpLocks/>
            </p:cNvCxnSpPr>
            <p:nvPr/>
          </p:nvCxnSpPr>
          <p:spPr>
            <a:xfrm>
              <a:off x="7079328" y="3010172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B227FC6-5E04-6C70-B70E-1A99CECEE294}"/>
                </a:ext>
              </a:extLst>
            </p:cNvPr>
            <p:cNvCxnSpPr>
              <a:cxnSpLocks/>
            </p:cNvCxnSpPr>
            <p:nvPr/>
          </p:nvCxnSpPr>
          <p:spPr>
            <a:xfrm>
              <a:off x="7026272" y="2955880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3B43B1-C26A-4A2E-4F5A-776C1A371416}"/>
                </a:ext>
              </a:extLst>
            </p:cNvPr>
            <p:cNvCxnSpPr>
              <a:cxnSpLocks/>
            </p:cNvCxnSpPr>
            <p:nvPr/>
          </p:nvCxnSpPr>
          <p:spPr>
            <a:xfrm>
              <a:off x="6893632" y="3047618"/>
              <a:ext cx="0" cy="9971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DCEB0E-2310-CC81-DCB1-D464F0138C97}"/>
                </a:ext>
              </a:extLst>
            </p:cNvPr>
            <p:cNvCxnSpPr>
              <a:cxnSpLocks/>
            </p:cNvCxnSpPr>
            <p:nvPr/>
          </p:nvCxnSpPr>
          <p:spPr>
            <a:xfrm>
              <a:off x="6840576" y="3055892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42CAA8-3113-01CC-FEA2-7AA8C0BA5C3B}"/>
                </a:ext>
              </a:extLst>
            </p:cNvPr>
            <p:cNvCxnSpPr>
              <a:cxnSpLocks/>
            </p:cNvCxnSpPr>
            <p:nvPr/>
          </p:nvCxnSpPr>
          <p:spPr>
            <a:xfrm>
              <a:off x="6920160" y="2999991"/>
              <a:ext cx="0" cy="14734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5E5C0D3-C287-3EE9-87E7-24C3A9053FE1}"/>
                </a:ext>
              </a:extLst>
            </p:cNvPr>
            <p:cNvCxnSpPr>
              <a:cxnSpLocks/>
            </p:cNvCxnSpPr>
            <p:nvPr/>
          </p:nvCxnSpPr>
          <p:spPr>
            <a:xfrm>
              <a:off x="7158912" y="3026671"/>
              <a:ext cx="0" cy="12066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2988B6-9E9E-0855-FA6D-997B7B9D11A8}"/>
                </a:ext>
              </a:extLst>
            </p:cNvPr>
            <p:cNvCxnSpPr>
              <a:cxnSpLocks/>
            </p:cNvCxnSpPr>
            <p:nvPr/>
          </p:nvCxnSpPr>
          <p:spPr>
            <a:xfrm>
              <a:off x="7344608" y="3074942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D24C56-7024-8AD1-3DB8-D3E4159574EE}"/>
                </a:ext>
              </a:extLst>
            </p:cNvPr>
            <p:cNvCxnSpPr>
              <a:cxnSpLocks/>
            </p:cNvCxnSpPr>
            <p:nvPr/>
          </p:nvCxnSpPr>
          <p:spPr>
            <a:xfrm>
              <a:off x="7397664" y="2964452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BC3DE6-7D80-A306-A6B1-9A37D0DDEDAF}"/>
                </a:ext>
              </a:extLst>
            </p:cNvPr>
            <p:cNvCxnSpPr>
              <a:cxnSpLocks/>
            </p:cNvCxnSpPr>
            <p:nvPr/>
          </p:nvCxnSpPr>
          <p:spPr>
            <a:xfrm>
              <a:off x="7238496" y="3074942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ED6113-8941-10E3-45E3-C7D39E4367BE}"/>
                </a:ext>
              </a:extLst>
            </p:cNvPr>
            <p:cNvCxnSpPr>
              <a:cxnSpLocks/>
            </p:cNvCxnSpPr>
            <p:nvPr/>
          </p:nvCxnSpPr>
          <p:spPr>
            <a:xfrm>
              <a:off x="7265024" y="3055892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EC34D-C67C-02EC-46DB-48D8D4F00FB6}"/>
                </a:ext>
              </a:extLst>
            </p:cNvPr>
            <p:cNvCxnSpPr>
              <a:cxnSpLocks/>
            </p:cNvCxnSpPr>
            <p:nvPr/>
          </p:nvCxnSpPr>
          <p:spPr>
            <a:xfrm>
              <a:off x="7291552" y="3055892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7ED10D-A19E-7477-896B-036A204B933A}"/>
                </a:ext>
              </a:extLst>
            </p:cNvPr>
            <p:cNvCxnSpPr>
              <a:cxnSpLocks/>
            </p:cNvCxnSpPr>
            <p:nvPr/>
          </p:nvCxnSpPr>
          <p:spPr>
            <a:xfrm>
              <a:off x="7371136" y="3103030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1FDCDA-E695-6F8E-F2BC-2114639FDFD3}"/>
                </a:ext>
              </a:extLst>
            </p:cNvPr>
            <p:cNvCxnSpPr>
              <a:cxnSpLocks/>
            </p:cNvCxnSpPr>
            <p:nvPr/>
          </p:nvCxnSpPr>
          <p:spPr>
            <a:xfrm>
              <a:off x="7318080" y="3103030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A21287-D131-F494-8579-DB5D148CA349}"/>
                </a:ext>
              </a:extLst>
            </p:cNvPr>
            <p:cNvCxnSpPr>
              <a:cxnSpLocks/>
            </p:cNvCxnSpPr>
            <p:nvPr/>
          </p:nvCxnSpPr>
          <p:spPr>
            <a:xfrm>
              <a:off x="7185440" y="3055892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A92677-E593-317E-B80E-98215FD35A00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84" y="3031961"/>
              <a:ext cx="0" cy="11537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F908895-3DAA-0283-F1BF-B83EC6569F33}"/>
                </a:ext>
              </a:extLst>
            </p:cNvPr>
            <p:cNvCxnSpPr>
              <a:cxnSpLocks/>
            </p:cNvCxnSpPr>
            <p:nvPr/>
          </p:nvCxnSpPr>
          <p:spPr>
            <a:xfrm>
              <a:off x="7211968" y="3103030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33607C-149B-D9A4-02EC-D254EF1899F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192" y="3031960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82A760-D716-B9F8-0954-D9D43296F1E9}"/>
                </a:ext>
              </a:extLst>
            </p:cNvPr>
            <p:cNvCxnSpPr>
              <a:cxnSpLocks/>
            </p:cNvCxnSpPr>
            <p:nvPr/>
          </p:nvCxnSpPr>
          <p:spPr>
            <a:xfrm>
              <a:off x="7477248" y="2904563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9FED48-351C-99A8-4612-5EC0125852B2}"/>
                </a:ext>
              </a:extLst>
            </p:cNvPr>
            <p:cNvCxnSpPr>
              <a:cxnSpLocks/>
            </p:cNvCxnSpPr>
            <p:nvPr/>
          </p:nvCxnSpPr>
          <p:spPr>
            <a:xfrm>
              <a:off x="7450720" y="2964452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8A1C2D-BE9B-25B2-A029-8695A46C0366}"/>
                </a:ext>
              </a:extLst>
            </p:cNvPr>
            <p:cNvCxnSpPr>
              <a:cxnSpLocks/>
            </p:cNvCxnSpPr>
            <p:nvPr/>
          </p:nvCxnSpPr>
          <p:spPr>
            <a:xfrm>
              <a:off x="7530304" y="2781572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C22F98-7F65-99F1-CFE9-287C74D4511F}"/>
                </a:ext>
              </a:extLst>
            </p:cNvPr>
            <p:cNvCxnSpPr>
              <a:cxnSpLocks/>
            </p:cNvCxnSpPr>
            <p:nvPr/>
          </p:nvCxnSpPr>
          <p:spPr>
            <a:xfrm>
              <a:off x="7556832" y="2827292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94B645-ED77-FE59-AD3C-AAC7B8820246}"/>
                </a:ext>
              </a:extLst>
            </p:cNvPr>
            <p:cNvCxnSpPr>
              <a:cxnSpLocks/>
            </p:cNvCxnSpPr>
            <p:nvPr/>
          </p:nvCxnSpPr>
          <p:spPr>
            <a:xfrm>
              <a:off x="7503776" y="2795542"/>
              <a:ext cx="0" cy="3517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9B41847-312C-60FB-037E-32304F2CB1E6}"/>
                </a:ext>
              </a:extLst>
            </p:cNvPr>
            <p:cNvCxnSpPr>
              <a:cxnSpLocks/>
            </p:cNvCxnSpPr>
            <p:nvPr/>
          </p:nvCxnSpPr>
          <p:spPr>
            <a:xfrm>
              <a:off x="7583360" y="2873012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B6902F-3779-724E-FF36-117495CDF518}"/>
                </a:ext>
              </a:extLst>
            </p:cNvPr>
            <p:cNvCxnSpPr>
              <a:cxnSpLocks/>
            </p:cNvCxnSpPr>
            <p:nvPr/>
          </p:nvCxnSpPr>
          <p:spPr>
            <a:xfrm>
              <a:off x="7636416" y="2726089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D8C0F2-32E9-6E48-1913-74B4A57B7EDE}"/>
                </a:ext>
              </a:extLst>
            </p:cNvPr>
            <p:cNvCxnSpPr>
              <a:cxnSpLocks/>
            </p:cNvCxnSpPr>
            <p:nvPr/>
          </p:nvCxnSpPr>
          <p:spPr>
            <a:xfrm>
              <a:off x="7609888" y="2709182"/>
              <a:ext cx="0" cy="4381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5D3C5F3-F895-0FE5-7DFC-BED2347680A8}"/>
                </a:ext>
              </a:extLst>
            </p:cNvPr>
            <p:cNvCxnSpPr>
              <a:cxnSpLocks/>
            </p:cNvCxnSpPr>
            <p:nvPr/>
          </p:nvCxnSpPr>
          <p:spPr>
            <a:xfrm>
              <a:off x="7689472" y="2955880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C0F2A99-932F-2799-1598-738F5CB740E6}"/>
                </a:ext>
              </a:extLst>
            </p:cNvPr>
            <p:cNvCxnSpPr>
              <a:cxnSpLocks/>
            </p:cNvCxnSpPr>
            <p:nvPr/>
          </p:nvCxnSpPr>
          <p:spPr>
            <a:xfrm>
              <a:off x="7716000" y="3010172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B6C103D-E6B0-2A4A-0264-326CEC8CEA26}"/>
                </a:ext>
              </a:extLst>
            </p:cNvPr>
            <p:cNvCxnSpPr>
              <a:cxnSpLocks/>
            </p:cNvCxnSpPr>
            <p:nvPr/>
          </p:nvCxnSpPr>
          <p:spPr>
            <a:xfrm>
              <a:off x="7662944" y="2916589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3131AC-C91C-6C93-D080-AF79FCFFA1AA}"/>
                </a:ext>
              </a:extLst>
            </p:cNvPr>
            <p:cNvCxnSpPr>
              <a:cxnSpLocks/>
            </p:cNvCxnSpPr>
            <p:nvPr/>
          </p:nvCxnSpPr>
          <p:spPr>
            <a:xfrm>
              <a:off x="7742544" y="3074942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D38FBC-24B4-3AF6-0576-976D5E32C771}"/>
                </a:ext>
              </a:extLst>
            </p:cNvPr>
            <p:cNvCxnSpPr>
              <a:cxnSpLocks/>
            </p:cNvCxnSpPr>
            <p:nvPr/>
          </p:nvCxnSpPr>
          <p:spPr>
            <a:xfrm>
              <a:off x="6620978" y="3147332"/>
              <a:ext cx="1216025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A64A82-326A-749B-84E4-EB2053A51E59}"/>
                </a:ext>
              </a:extLst>
            </p:cNvPr>
            <p:cNvCxnSpPr>
              <a:cxnSpLocks/>
            </p:cNvCxnSpPr>
            <p:nvPr/>
          </p:nvCxnSpPr>
          <p:spPr>
            <a:xfrm>
              <a:off x="7371136" y="3147332"/>
              <a:ext cx="371408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7080D4B-9B1C-2C67-8EEC-25141BCF20E8}"/>
                </a:ext>
              </a:extLst>
            </p:cNvPr>
            <p:cNvCxnSpPr>
              <a:cxnSpLocks/>
            </p:cNvCxnSpPr>
            <p:nvPr/>
          </p:nvCxnSpPr>
          <p:spPr>
            <a:xfrm>
              <a:off x="6814653" y="3147332"/>
              <a:ext cx="397315" cy="0"/>
            </a:xfrm>
            <a:prstGeom prst="line">
              <a:avLst/>
            </a:prstGeom>
            <a:ln w="38100">
              <a:solidFill>
                <a:srgbClr val="B0A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888480F-698F-6DA2-CB14-F6684B5EC4B4}"/>
                </a:ext>
              </a:extLst>
            </p:cNvPr>
            <p:cNvCxnSpPr>
              <a:cxnSpLocks/>
            </p:cNvCxnSpPr>
            <p:nvPr/>
          </p:nvCxnSpPr>
          <p:spPr>
            <a:xfrm>
              <a:off x="4446116" y="3780992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FF9B07-ADC4-A588-795F-85794C17FDF3}"/>
                </a:ext>
              </a:extLst>
            </p:cNvPr>
            <p:cNvSpPr/>
            <p:nvPr/>
          </p:nvSpPr>
          <p:spPr>
            <a:xfrm>
              <a:off x="4516623" y="3679237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A313D4EA-69F0-A9E3-168A-FD3035CF3B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9766" y="3601348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D041D9B-824F-B24F-9E6B-96D2243199B0}"/>
                </a:ext>
              </a:extLst>
            </p:cNvPr>
            <p:cNvSpPr txBox="1"/>
            <p:nvPr/>
          </p:nvSpPr>
          <p:spPr>
            <a:xfrm>
              <a:off x="4697919" y="2678803"/>
              <a:ext cx="1439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 gene RNA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52FE834-13DD-5F3F-DECC-ECE8BE27762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5024011" y="3325667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2E10C9C-CF51-D99B-E875-2CFB9C0804B7}"/>
                </a:ext>
              </a:extLst>
            </p:cNvPr>
            <p:cNvSpPr/>
            <p:nvPr/>
          </p:nvSpPr>
          <p:spPr>
            <a:xfrm>
              <a:off x="5450637" y="2926127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A959736-4112-17C2-4397-1EDAEE71BDF9}"/>
                </a:ext>
              </a:extLst>
            </p:cNvPr>
            <p:cNvSpPr/>
            <p:nvPr/>
          </p:nvSpPr>
          <p:spPr>
            <a:xfrm>
              <a:off x="5385020" y="3031961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5F7158-8C5C-B880-3269-0EBE310CC3F3}"/>
                </a:ext>
              </a:extLst>
            </p:cNvPr>
            <p:cNvSpPr/>
            <p:nvPr/>
          </p:nvSpPr>
          <p:spPr>
            <a:xfrm>
              <a:off x="5417828" y="2979044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0BC3776-F5A7-AA17-028A-AB437EB1EA55}"/>
                </a:ext>
              </a:extLst>
            </p:cNvPr>
            <p:cNvSpPr/>
            <p:nvPr/>
          </p:nvSpPr>
          <p:spPr>
            <a:xfrm>
              <a:off x="5352212" y="3084877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E070020-B23E-E19A-06AD-19D5260D4D1C}"/>
                </a:ext>
              </a:extLst>
            </p:cNvPr>
            <p:cNvCxnSpPr>
              <a:cxnSpLocks/>
            </p:cNvCxnSpPr>
            <p:nvPr/>
          </p:nvCxnSpPr>
          <p:spPr>
            <a:xfrm>
              <a:off x="4663008" y="3550960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AE30CAD-A56B-9E73-ED87-65D03F78B1C1}"/>
                </a:ext>
              </a:extLst>
            </p:cNvPr>
            <p:cNvSpPr/>
            <p:nvPr/>
          </p:nvSpPr>
          <p:spPr>
            <a:xfrm>
              <a:off x="4733515" y="3450396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44DF72D5-79D8-9526-6FB5-EC9DFADE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6658" y="3371316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97155E8-3DAD-9155-DF75-27A25F39D88D}"/>
                </a:ext>
              </a:extLst>
            </p:cNvPr>
            <p:cNvCxnSpPr>
              <a:cxnSpLocks/>
            </p:cNvCxnSpPr>
            <p:nvPr/>
          </p:nvCxnSpPr>
          <p:spPr>
            <a:xfrm>
              <a:off x="4943343" y="3186632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1EC3A62-AA2A-2395-6210-032F5A547B0B}"/>
                </a:ext>
              </a:extLst>
            </p:cNvPr>
            <p:cNvSpPr/>
            <p:nvPr/>
          </p:nvSpPr>
          <p:spPr>
            <a:xfrm>
              <a:off x="5013850" y="3086068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537914BB-DD2A-DDE8-69FD-3FFF2FC29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6993" y="3006988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78A4301-6947-48D1-C06F-4458DB39A415}"/>
                </a:ext>
              </a:extLst>
            </p:cNvPr>
            <p:cNvSpPr/>
            <p:nvPr/>
          </p:nvSpPr>
          <p:spPr>
            <a:xfrm>
              <a:off x="5095614" y="3430719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AA13B35-8C7E-56E2-CE47-F976E084CC3B}"/>
                </a:ext>
              </a:extLst>
            </p:cNvPr>
            <p:cNvSpPr/>
            <p:nvPr/>
          </p:nvSpPr>
          <p:spPr>
            <a:xfrm>
              <a:off x="5062806" y="3483635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87C3837-BD4E-8DBD-E8FA-CEA955FA3ABE}"/>
                </a:ext>
              </a:extLst>
            </p:cNvPr>
            <p:cNvSpPr/>
            <p:nvPr/>
          </p:nvSpPr>
          <p:spPr>
            <a:xfrm>
              <a:off x="4881513" y="3682738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71EE699-53C5-878D-3695-EC4446E795C4}"/>
                </a:ext>
              </a:extLst>
            </p:cNvPr>
            <p:cNvSpPr txBox="1"/>
            <p:nvPr/>
          </p:nvSpPr>
          <p:spPr>
            <a:xfrm>
              <a:off x="5356934" y="3805875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R~0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A21A4CA-EB12-B1F2-AAF8-DB5F8D2C50E7}"/>
                </a:ext>
              </a:extLst>
            </p:cNvPr>
            <p:cNvSpPr txBox="1"/>
            <p:nvPr/>
          </p:nvSpPr>
          <p:spPr>
            <a:xfrm rot="18000000">
              <a:off x="4119906" y="3173817"/>
              <a:ext cx="853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Individuals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9378DC5-5B60-7735-9DE1-2E10C5EAD3DB}"/>
                </a:ext>
              </a:extLst>
            </p:cNvPr>
            <p:cNvCxnSpPr>
              <a:cxnSpLocks/>
            </p:cNvCxnSpPr>
            <p:nvPr/>
          </p:nvCxnSpPr>
          <p:spPr>
            <a:xfrm>
              <a:off x="6620328" y="3369160"/>
              <a:ext cx="0" cy="16551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4C07885-67D1-F8AF-E520-1AC929357987}"/>
                </a:ext>
              </a:extLst>
            </p:cNvPr>
            <p:cNvCxnSpPr>
              <a:cxnSpLocks/>
            </p:cNvCxnSpPr>
            <p:nvPr/>
          </p:nvCxnSpPr>
          <p:spPr>
            <a:xfrm>
              <a:off x="6806024" y="3408821"/>
              <a:ext cx="0" cy="12585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3290631-6AD3-B088-6908-C06FB5BA5AAD}"/>
                </a:ext>
              </a:extLst>
            </p:cNvPr>
            <p:cNvCxnSpPr>
              <a:cxnSpLocks/>
            </p:cNvCxnSpPr>
            <p:nvPr/>
          </p:nvCxnSpPr>
          <p:spPr>
            <a:xfrm>
              <a:off x="6859080" y="3303935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4D453E-286B-7D3C-1E33-A259D17B3079}"/>
                </a:ext>
              </a:extLst>
            </p:cNvPr>
            <p:cNvCxnSpPr>
              <a:cxnSpLocks/>
            </p:cNvCxnSpPr>
            <p:nvPr/>
          </p:nvCxnSpPr>
          <p:spPr>
            <a:xfrm>
              <a:off x="6699912" y="3270709"/>
              <a:ext cx="0" cy="2639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AAD62FB-CE86-A61E-71D9-2392B19B907F}"/>
                </a:ext>
              </a:extLst>
            </p:cNvPr>
            <p:cNvCxnSpPr>
              <a:cxnSpLocks/>
            </p:cNvCxnSpPr>
            <p:nvPr/>
          </p:nvCxnSpPr>
          <p:spPr>
            <a:xfrm>
              <a:off x="6726440" y="3239844"/>
              <a:ext cx="0" cy="29483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CD6C7D0-598F-9A19-81E5-5BEFB1A4EE54}"/>
                </a:ext>
              </a:extLst>
            </p:cNvPr>
            <p:cNvCxnSpPr>
              <a:cxnSpLocks/>
            </p:cNvCxnSpPr>
            <p:nvPr/>
          </p:nvCxnSpPr>
          <p:spPr>
            <a:xfrm>
              <a:off x="6752968" y="3214638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8335947-D067-1A4E-4232-233701E0CA34}"/>
                </a:ext>
              </a:extLst>
            </p:cNvPr>
            <p:cNvCxnSpPr>
              <a:cxnSpLocks/>
            </p:cNvCxnSpPr>
            <p:nvPr/>
          </p:nvCxnSpPr>
          <p:spPr>
            <a:xfrm>
              <a:off x="6832552" y="3351798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01FAEE-577B-3BA4-159C-F2BAEBD2C21F}"/>
                </a:ext>
              </a:extLst>
            </p:cNvPr>
            <p:cNvCxnSpPr>
              <a:cxnSpLocks/>
            </p:cNvCxnSpPr>
            <p:nvPr/>
          </p:nvCxnSpPr>
          <p:spPr>
            <a:xfrm>
              <a:off x="6779496" y="3270709"/>
              <a:ext cx="0" cy="2639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9405523-2ECF-93D3-F612-E61168930FAB}"/>
                </a:ext>
              </a:extLst>
            </p:cNvPr>
            <p:cNvCxnSpPr>
              <a:cxnSpLocks/>
            </p:cNvCxnSpPr>
            <p:nvPr/>
          </p:nvCxnSpPr>
          <p:spPr>
            <a:xfrm>
              <a:off x="6646856" y="3351798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96AD482-D2D6-EEDA-3449-8209E9464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93800" y="3443238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0EAEE73-0AFD-D46D-303A-08B6BB2CE734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84" y="3291909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5BD1941-88CA-86A6-1F62-7DF017C67099}"/>
                </a:ext>
              </a:extLst>
            </p:cNvPr>
            <p:cNvCxnSpPr>
              <a:cxnSpLocks/>
            </p:cNvCxnSpPr>
            <p:nvPr/>
          </p:nvCxnSpPr>
          <p:spPr>
            <a:xfrm>
              <a:off x="6912136" y="3343226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93B395-6B20-3A1D-EAE2-E118543E8DC9}"/>
                </a:ext>
              </a:extLst>
            </p:cNvPr>
            <p:cNvCxnSpPr>
              <a:cxnSpLocks/>
            </p:cNvCxnSpPr>
            <p:nvPr/>
          </p:nvCxnSpPr>
          <p:spPr>
            <a:xfrm>
              <a:off x="7097832" y="3462288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A439076-8859-9744-4F1E-A0870CFDE2AA}"/>
                </a:ext>
              </a:extLst>
            </p:cNvPr>
            <p:cNvCxnSpPr>
              <a:cxnSpLocks/>
            </p:cNvCxnSpPr>
            <p:nvPr/>
          </p:nvCxnSpPr>
          <p:spPr>
            <a:xfrm>
              <a:off x="7150888" y="3430719"/>
              <a:ext cx="0" cy="10395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0BBDCF8-1411-CD0C-7E9A-69302FB6FB1A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20" y="3462288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98E37F1-EF66-B045-EFE7-09A39F756B6D}"/>
                </a:ext>
              </a:extLst>
            </p:cNvPr>
            <p:cNvCxnSpPr>
              <a:cxnSpLocks/>
            </p:cNvCxnSpPr>
            <p:nvPr/>
          </p:nvCxnSpPr>
          <p:spPr>
            <a:xfrm>
              <a:off x="7018248" y="3443238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134A566-8685-8605-BC57-614757E4F5AD}"/>
                </a:ext>
              </a:extLst>
            </p:cNvPr>
            <p:cNvCxnSpPr>
              <a:cxnSpLocks/>
            </p:cNvCxnSpPr>
            <p:nvPr/>
          </p:nvCxnSpPr>
          <p:spPr>
            <a:xfrm>
              <a:off x="7044776" y="3443238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0981F46-7820-E5DD-B570-227D2049D5F1}"/>
                </a:ext>
              </a:extLst>
            </p:cNvPr>
            <p:cNvCxnSpPr>
              <a:cxnSpLocks/>
            </p:cNvCxnSpPr>
            <p:nvPr/>
          </p:nvCxnSpPr>
          <p:spPr>
            <a:xfrm>
              <a:off x="7124360" y="3490376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559A0F3-643D-7FF5-26DC-1CFA19F5A809}"/>
                </a:ext>
              </a:extLst>
            </p:cNvPr>
            <p:cNvCxnSpPr>
              <a:cxnSpLocks/>
            </p:cNvCxnSpPr>
            <p:nvPr/>
          </p:nvCxnSpPr>
          <p:spPr>
            <a:xfrm>
              <a:off x="7071304" y="3490376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C623EEF-C2B9-EB4C-DDFA-5A7360F8FD33}"/>
                </a:ext>
              </a:extLst>
            </p:cNvPr>
            <p:cNvCxnSpPr>
              <a:cxnSpLocks/>
            </p:cNvCxnSpPr>
            <p:nvPr/>
          </p:nvCxnSpPr>
          <p:spPr>
            <a:xfrm>
              <a:off x="6938664" y="3408821"/>
              <a:ext cx="0" cy="12585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EBA9FD-57CE-6C1F-9959-40044FAAF4EC}"/>
                </a:ext>
              </a:extLst>
            </p:cNvPr>
            <p:cNvCxnSpPr>
              <a:cxnSpLocks/>
            </p:cNvCxnSpPr>
            <p:nvPr/>
          </p:nvCxnSpPr>
          <p:spPr>
            <a:xfrm>
              <a:off x="6885608" y="3327859"/>
              <a:ext cx="0" cy="20681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6D26339-8D75-FB44-4F3F-3851DAEA0C53}"/>
                </a:ext>
              </a:extLst>
            </p:cNvPr>
            <p:cNvCxnSpPr>
              <a:cxnSpLocks/>
            </p:cNvCxnSpPr>
            <p:nvPr/>
          </p:nvCxnSpPr>
          <p:spPr>
            <a:xfrm>
              <a:off x="6965192" y="3490376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C7E3AE3-D1A3-8AAB-5368-441A49684E6B}"/>
                </a:ext>
              </a:extLst>
            </p:cNvPr>
            <p:cNvCxnSpPr>
              <a:cxnSpLocks/>
            </p:cNvCxnSpPr>
            <p:nvPr/>
          </p:nvCxnSpPr>
          <p:spPr>
            <a:xfrm>
              <a:off x="7177416" y="3462288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DFBDB9-1FBA-4FEE-9D72-F8CA051ED24E}"/>
                </a:ext>
              </a:extLst>
            </p:cNvPr>
            <p:cNvCxnSpPr>
              <a:cxnSpLocks/>
            </p:cNvCxnSpPr>
            <p:nvPr/>
          </p:nvCxnSpPr>
          <p:spPr>
            <a:xfrm>
              <a:off x="7230472" y="3371316"/>
              <a:ext cx="0" cy="16336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D9C37EC-1AA8-92B3-B98C-7116521A5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03944" y="3430719"/>
              <a:ext cx="0" cy="10395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464C97D-F2A6-E128-D84E-99F7DA66F59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28" y="3291909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A406D3-C20F-DA6D-2371-00308DEAD297}"/>
                </a:ext>
              </a:extLst>
            </p:cNvPr>
            <p:cNvCxnSpPr>
              <a:cxnSpLocks/>
            </p:cNvCxnSpPr>
            <p:nvPr/>
          </p:nvCxnSpPr>
          <p:spPr>
            <a:xfrm>
              <a:off x="7310056" y="3312428"/>
              <a:ext cx="0" cy="2222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5DFD4A-C457-F5C0-A758-BD20AEFCAC37}"/>
                </a:ext>
              </a:extLst>
            </p:cNvPr>
            <p:cNvCxnSpPr>
              <a:cxnSpLocks/>
            </p:cNvCxnSpPr>
            <p:nvPr/>
          </p:nvCxnSpPr>
          <p:spPr>
            <a:xfrm>
              <a:off x="7257000" y="3327859"/>
              <a:ext cx="0" cy="20681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1068DA6-12B1-0047-F896-FA71AE9DE027}"/>
                </a:ext>
              </a:extLst>
            </p:cNvPr>
            <p:cNvCxnSpPr>
              <a:cxnSpLocks/>
            </p:cNvCxnSpPr>
            <p:nvPr/>
          </p:nvCxnSpPr>
          <p:spPr>
            <a:xfrm>
              <a:off x="7336584" y="3450396"/>
              <a:ext cx="0" cy="8428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57BFA11-9241-0643-3AD0-B15E9999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389640" y="3327859"/>
              <a:ext cx="0" cy="20681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5697E7F-BE43-8F95-783E-8F677B12299B}"/>
                </a:ext>
              </a:extLst>
            </p:cNvPr>
            <p:cNvCxnSpPr>
              <a:cxnSpLocks/>
            </p:cNvCxnSpPr>
            <p:nvPr/>
          </p:nvCxnSpPr>
          <p:spPr>
            <a:xfrm>
              <a:off x="7363112" y="3371316"/>
              <a:ext cx="0" cy="16336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A7B33E-6C51-6C45-3953-567BC14729BE}"/>
                </a:ext>
              </a:extLst>
            </p:cNvPr>
            <p:cNvCxnSpPr>
              <a:cxnSpLocks/>
            </p:cNvCxnSpPr>
            <p:nvPr/>
          </p:nvCxnSpPr>
          <p:spPr>
            <a:xfrm>
              <a:off x="7442696" y="3397518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4714B9D-55FF-8EA7-43A7-8DD41006EB97}"/>
                </a:ext>
              </a:extLst>
            </p:cNvPr>
            <p:cNvCxnSpPr>
              <a:cxnSpLocks/>
            </p:cNvCxnSpPr>
            <p:nvPr/>
          </p:nvCxnSpPr>
          <p:spPr>
            <a:xfrm>
              <a:off x="7469224" y="3443238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836CE4A-4EA9-3E93-8B83-B8C34DE667A0}"/>
                </a:ext>
              </a:extLst>
            </p:cNvPr>
            <p:cNvCxnSpPr>
              <a:cxnSpLocks/>
            </p:cNvCxnSpPr>
            <p:nvPr/>
          </p:nvCxnSpPr>
          <p:spPr>
            <a:xfrm>
              <a:off x="7416168" y="3343226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9AD2138-D3ED-4C66-93FA-9FFF6812A376}"/>
                </a:ext>
              </a:extLst>
            </p:cNvPr>
            <p:cNvCxnSpPr>
              <a:cxnSpLocks/>
            </p:cNvCxnSpPr>
            <p:nvPr/>
          </p:nvCxnSpPr>
          <p:spPr>
            <a:xfrm>
              <a:off x="7495768" y="3490376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9A51EDB-6F4C-E330-9562-44DEE5F6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374202" y="3534678"/>
              <a:ext cx="1216025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6890EA0-DF2C-9F6C-BADC-49FD501A70A5}"/>
                </a:ext>
              </a:extLst>
            </p:cNvPr>
            <p:cNvCxnSpPr>
              <a:cxnSpLocks/>
            </p:cNvCxnSpPr>
            <p:nvPr/>
          </p:nvCxnSpPr>
          <p:spPr>
            <a:xfrm>
              <a:off x="7124360" y="3534678"/>
              <a:ext cx="371408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9BD1A00-4037-5606-A9AC-17889464F902}"/>
                </a:ext>
              </a:extLst>
            </p:cNvPr>
            <p:cNvCxnSpPr>
              <a:cxnSpLocks/>
            </p:cNvCxnSpPr>
            <p:nvPr/>
          </p:nvCxnSpPr>
          <p:spPr>
            <a:xfrm>
              <a:off x="6567877" y="3534678"/>
              <a:ext cx="397315" cy="0"/>
            </a:xfrm>
            <a:prstGeom prst="line">
              <a:avLst/>
            </a:prstGeom>
            <a:ln w="38100">
              <a:solidFill>
                <a:srgbClr val="B0A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C0E567C-F943-2FCC-7373-04081DADD32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7078639" y="3290925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A4ECD28-8D51-63BC-E68A-099BB14AA769}"/>
                </a:ext>
              </a:extLst>
            </p:cNvPr>
            <p:cNvCxnSpPr>
              <a:cxnSpLocks/>
            </p:cNvCxnSpPr>
            <p:nvPr/>
          </p:nvCxnSpPr>
          <p:spPr>
            <a:xfrm>
              <a:off x="6336544" y="3703685"/>
              <a:ext cx="0" cy="5409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55DB7E1-CBE2-537A-775F-D20719E817E8}"/>
                </a:ext>
              </a:extLst>
            </p:cNvPr>
            <p:cNvCxnSpPr>
              <a:cxnSpLocks/>
            </p:cNvCxnSpPr>
            <p:nvPr/>
          </p:nvCxnSpPr>
          <p:spPr>
            <a:xfrm>
              <a:off x="6522240" y="3642409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5719DF7-1140-8CF1-13EF-0D149B0DCD53}"/>
                </a:ext>
              </a:extLst>
            </p:cNvPr>
            <p:cNvCxnSpPr>
              <a:cxnSpLocks/>
            </p:cNvCxnSpPr>
            <p:nvPr/>
          </p:nvCxnSpPr>
          <p:spPr>
            <a:xfrm>
              <a:off x="6575296" y="3562783"/>
              <a:ext cx="0" cy="194998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4CA5CF6-54F6-27DC-9985-90D18B52A6EA}"/>
                </a:ext>
              </a:extLst>
            </p:cNvPr>
            <p:cNvCxnSpPr>
              <a:cxnSpLocks/>
            </p:cNvCxnSpPr>
            <p:nvPr/>
          </p:nvCxnSpPr>
          <p:spPr>
            <a:xfrm>
              <a:off x="6416128" y="3655281"/>
              <a:ext cx="0" cy="10250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439C8D0-EBA7-2046-7CA0-B460E163E12A}"/>
                </a:ext>
              </a:extLst>
            </p:cNvPr>
            <p:cNvCxnSpPr>
              <a:cxnSpLocks/>
            </p:cNvCxnSpPr>
            <p:nvPr/>
          </p:nvCxnSpPr>
          <p:spPr>
            <a:xfrm>
              <a:off x="6442656" y="3682738"/>
              <a:ext cx="0" cy="750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91F8AEE-8326-3276-BF85-AD0B9B0DC507}"/>
                </a:ext>
              </a:extLst>
            </p:cNvPr>
            <p:cNvCxnSpPr>
              <a:cxnSpLocks/>
            </p:cNvCxnSpPr>
            <p:nvPr/>
          </p:nvCxnSpPr>
          <p:spPr>
            <a:xfrm>
              <a:off x="6469184" y="3642409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20AD2C4-402A-B0E5-4A58-BE9747C86093}"/>
                </a:ext>
              </a:extLst>
            </p:cNvPr>
            <p:cNvCxnSpPr>
              <a:cxnSpLocks/>
            </p:cNvCxnSpPr>
            <p:nvPr/>
          </p:nvCxnSpPr>
          <p:spPr>
            <a:xfrm>
              <a:off x="6548768" y="3601348"/>
              <a:ext cx="0" cy="15643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9B9F2B67-92A9-6682-AB04-AF67BC628731}"/>
                </a:ext>
              </a:extLst>
            </p:cNvPr>
            <p:cNvCxnSpPr>
              <a:cxnSpLocks/>
            </p:cNvCxnSpPr>
            <p:nvPr/>
          </p:nvCxnSpPr>
          <p:spPr>
            <a:xfrm>
              <a:off x="6495712" y="3601348"/>
              <a:ext cx="0" cy="15643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485C06C-C7F2-ACA7-8E04-41DAFC32D50B}"/>
                </a:ext>
              </a:extLst>
            </p:cNvPr>
            <p:cNvCxnSpPr>
              <a:cxnSpLocks/>
            </p:cNvCxnSpPr>
            <p:nvPr/>
          </p:nvCxnSpPr>
          <p:spPr>
            <a:xfrm>
              <a:off x="6363072" y="3685391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740BF5A-F78F-B02C-5B14-18B382B71E79}"/>
                </a:ext>
              </a:extLst>
            </p:cNvPr>
            <p:cNvCxnSpPr>
              <a:cxnSpLocks/>
            </p:cNvCxnSpPr>
            <p:nvPr/>
          </p:nvCxnSpPr>
          <p:spPr>
            <a:xfrm>
              <a:off x="6310016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F030CED-51C7-912F-1F8F-502E61EE7F4E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00" y="3679237"/>
              <a:ext cx="0" cy="7854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D601DEA-2190-F915-933E-54F75C3AD855}"/>
                </a:ext>
              </a:extLst>
            </p:cNvPr>
            <p:cNvCxnSpPr>
              <a:cxnSpLocks/>
            </p:cNvCxnSpPr>
            <p:nvPr/>
          </p:nvCxnSpPr>
          <p:spPr>
            <a:xfrm>
              <a:off x="6628352" y="3666341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F483CF55-FD9E-7830-D022-42E8847B4488}"/>
                </a:ext>
              </a:extLst>
            </p:cNvPr>
            <p:cNvCxnSpPr>
              <a:cxnSpLocks/>
            </p:cNvCxnSpPr>
            <p:nvPr/>
          </p:nvCxnSpPr>
          <p:spPr>
            <a:xfrm>
              <a:off x="6814048" y="3685391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FBCCC76-091D-1DBF-E3F3-EE9C2FDA73FF}"/>
                </a:ext>
              </a:extLst>
            </p:cNvPr>
            <p:cNvCxnSpPr>
              <a:cxnSpLocks/>
            </p:cNvCxnSpPr>
            <p:nvPr/>
          </p:nvCxnSpPr>
          <p:spPr>
            <a:xfrm>
              <a:off x="6867104" y="3685391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C78926D-57E8-FFD1-B420-1C2521C38109}"/>
                </a:ext>
              </a:extLst>
            </p:cNvPr>
            <p:cNvCxnSpPr>
              <a:cxnSpLocks/>
            </p:cNvCxnSpPr>
            <p:nvPr/>
          </p:nvCxnSpPr>
          <p:spPr>
            <a:xfrm>
              <a:off x="6707936" y="3685391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D688221-1227-B260-18FC-07FFE040D15E}"/>
                </a:ext>
              </a:extLst>
            </p:cNvPr>
            <p:cNvCxnSpPr>
              <a:cxnSpLocks/>
            </p:cNvCxnSpPr>
            <p:nvPr/>
          </p:nvCxnSpPr>
          <p:spPr>
            <a:xfrm>
              <a:off x="6734464" y="3666341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F45A0C7-80DB-50F7-B1C8-0428B4C69D8F}"/>
                </a:ext>
              </a:extLst>
            </p:cNvPr>
            <p:cNvCxnSpPr>
              <a:cxnSpLocks/>
            </p:cNvCxnSpPr>
            <p:nvPr/>
          </p:nvCxnSpPr>
          <p:spPr>
            <a:xfrm>
              <a:off x="6760992" y="3666341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9903337-477C-A129-C55C-1C22477043FE}"/>
                </a:ext>
              </a:extLst>
            </p:cNvPr>
            <p:cNvCxnSpPr>
              <a:cxnSpLocks/>
            </p:cNvCxnSpPr>
            <p:nvPr/>
          </p:nvCxnSpPr>
          <p:spPr>
            <a:xfrm>
              <a:off x="6840576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72EFC91-E4C5-99B5-0A25-066D4C2D1767}"/>
                </a:ext>
              </a:extLst>
            </p:cNvPr>
            <p:cNvCxnSpPr>
              <a:cxnSpLocks/>
            </p:cNvCxnSpPr>
            <p:nvPr/>
          </p:nvCxnSpPr>
          <p:spPr>
            <a:xfrm>
              <a:off x="6787520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439795B0-508D-94CD-602E-3020E54C1FE1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80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702350C-8FBD-6BCF-427B-F2CF33B86F20}"/>
                </a:ext>
              </a:extLst>
            </p:cNvPr>
            <p:cNvCxnSpPr>
              <a:cxnSpLocks/>
            </p:cNvCxnSpPr>
            <p:nvPr/>
          </p:nvCxnSpPr>
          <p:spPr>
            <a:xfrm>
              <a:off x="6601824" y="3601348"/>
              <a:ext cx="0" cy="15643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1CA4071-2779-DE82-639E-148E31A60296}"/>
                </a:ext>
              </a:extLst>
            </p:cNvPr>
            <p:cNvCxnSpPr>
              <a:cxnSpLocks/>
            </p:cNvCxnSpPr>
            <p:nvPr/>
          </p:nvCxnSpPr>
          <p:spPr>
            <a:xfrm>
              <a:off x="6681408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69312FD-815F-AA50-432F-BB323BA7BABE}"/>
                </a:ext>
              </a:extLst>
            </p:cNvPr>
            <p:cNvCxnSpPr>
              <a:cxnSpLocks/>
            </p:cNvCxnSpPr>
            <p:nvPr/>
          </p:nvCxnSpPr>
          <p:spPr>
            <a:xfrm>
              <a:off x="6893632" y="3642409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1119E9A-5414-9421-16F4-683AA1C4D195}"/>
                </a:ext>
              </a:extLst>
            </p:cNvPr>
            <p:cNvCxnSpPr>
              <a:cxnSpLocks/>
            </p:cNvCxnSpPr>
            <p:nvPr/>
          </p:nvCxnSpPr>
          <p:spPr>
            <a:xfrm>
              <a:off x="6946688" y="3700184"/>
              <a:ext cx="0" cy="5759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627B83A-A21E-7F30-31A2-7E945C9E181A}"/>
                </a:ext>
              </a:extLst>
            </p:cNvPr>
            <p:cNvCxnSpPr>
              <a:cxnSpLocks/>
            </p:cNvCxnSpPr>
            <p:nvPr/>
          </p:nvCxnSpPr>
          <p:spPr>
            <a:xfrm>
              <a:off x="6920160" y="3666341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3952FAF-F257-F0C3-0E61-2E39114971B4}"/>
                </a:ext>
              </a:extLst>
            </p:cNvPr>
            <p:cNvCxnSpPr>
              <a:cxnSpLocks/>
            </p:cNvCxnSpPr>
            <p:nvPr/>
          </p:nvCxnSpPr>
          <p:spPr>
            <a:xfrm>
              <a:off x="6999744" y="3642409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684C747-11D1-CE42-80BA-794D9FFE75FE}"/>
                </a:ext>
              </a:extLst>
            </p:cNvPr>
            <p:cNvCxnSpPr>
              <a:cxnSpLocks/>
            </p:cNvCxnSpPr>
            <p:nvPr/>
          </p:nvCxnSpPr>
          <p:spPr>
            <a:xfrm>
              <a:off x="7026272" y="3679237"/>
              <a:ext cx="0" cy="7854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45A8778-D1F3-0AB1-CF84-D63054E4DD95}"/>
                </a:ext>
              </a:extLst>
            </p:cNvPr>
            <p:cNvCxnSpPr>
              <a:cxnSpLocks/>
            </p:cNvCxnSpPr>
            <p:nvPr/>
          </p:nvCxnSpPr>
          <p:spPr>
            <a:xfrm>
              <a:off x="6973216" y="3679237"/>
              <a:ext cx="0" cy="7854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9B563A6-B23C-E39F-648F-6EEEF960C373}"/>
                </a:ext>
              </a:extLst>
            </p:cNvPr>
            <p:cNvCxnSpPr>
              <a:cxnSpLocks/>
            </p:cNvCxnSpPr>
            <p:nvPr/>
          </p:nvCxnSpPr>
          <p:spPr>
            <a:xfrm>
              <a:off x="7052800" y="3700184"/>
              <a:ext cx="0" cy="5759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3366A24-521F-4C9E-B21A-12386CC18413}"/>
                </a:ext>
              </a:extLst>
            </p:cNvPr>
            <p:cNvCxnSpPr>
              <a:cxnSpLocks/>
            </p:cNvCxnSpPr>
            <p:nvPr/>
          </p:nvCxnSpPr>
          <p:spPr>
            <a:xfrm>
              <a:off x="7105856" y="3666341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BD500FA-1888-2DE7-6384-AD5979C2EFBD}"/>
                </a:ext>
              </a:extLst>
            </p:cNvPr>
            <p:cNvCxnSpPr>
              <a:cxnSpLocks/>
            </p:cNvCxnSpPr>
            <p:nvPr/>
          </p:nvCxnSpPr>
          <p:spPr>
            <a:xfrm>
              <a:off x="7079328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3F30D6A-243C-7763-9E32-BA0EEACD6980}"/>
                </a:ext>
              </a:extLst>
            </p:cNvPr>
            <p:cNvCxnSpPr>
              <a:cxnSpLocks/>
            </p:cNvCxnSpPr>
            <p:nvPr/>
          </p:nvCxnSpPr>
          <p:spPr>
            <a:xfrm>
              <a:off x="7158912" y="3713479"/>
              <a:ext cx="0" cy="4430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7AE2F18-EC80-2D60-9E2C-7426AFE615B9}"/>
                </a:ext>
              </a:extLst>
            </p:cNvPr>
            <p:cNvCxnSpPr>
              <a:cxnSpLocks/>
            </p:cNvCxnSpPr>
            <p:nvPr/>
          </p:nvCxnSpPr>
          <p:spPr>
            <a:xfrm>
              <a:off x="7185440" y="3730365"/>
              <a:ext cx="0" cy="2741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68B8DE4-1CC7-CF5B-3BA8-988F8DFB542D}"/>
                </a:ext>
              </a:extLst>
            </p:cNvPr>
            <p:cNvCxnSpPr>
              <a:cxnSpLocks/>
            </p:cNvCxnSpPr>
            <p:nvPr/>
          </p:nvCxnSpPr>
          <p:spPr>
            <a:xfrm>
              <a:off x="7132384" y="3703685"/>
              <a:ext cx="0" cy="54096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C757857-6CFB-EB24-4CF6-6AD4B48817E2}"/>
                </a:ext>
              </a:extLst>
            </p:cNvPr>
            <p:cNvCxnSpPr>
              <a:cxnSpLocks/>
            </p:cNvCxnSpPr>
            <p:nvPr/>
          </p:nvCxnSpPr>
          <p:spPr>
            <a:xfrm>
              <a:off x="7211984" y="3685391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2CE913A-F5F3-E62B-2634-AAB75DEE6CB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418" y="3757781"/>
              <a:ext cx="1216025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D91933-C823-71A6-C82F-B0CF0063D896}"/>
                </a:ext>
              </a:extLst>
            </p:cNvPr>
            <p:cNvCxnSpPr>
              <a:cxnSpLocks/>
            </p:cNvCxnSpPr>
            <p:nvPr/>
          </p:nvCxnSpPr>
          <p:spPr>
            <a:xfrm>
              <a:off x="6840576" y="3757781"/>
              <a:ext cx="371408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153B-9A70-BBA5-B899-0E17A37E0A5C}"/>
                </a:ext>
              </a:extLst>
            </p:cNvPr>
            <p:cNvCxnSpPr>
              <a:cxnSpLocks/>
            </p:cNvCxnSpPr>
            <p:nvPr/>
          </p:nvCxnSpPr>
          <p:spPr>
            <a:xfrm>
              <a:off x="6284093" y="3757781"/>
              <a:ext cx="397315" cy="0"/>
            </a:xfrm>
            <a:prstGeom prst="line">
              <a:avLst/>
            </a:prstGeom>
            <a:ln w="38100">
              <a:solidFill>
                <a:srgbClr val="B0A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7ABE1A0-3708-C9E4-4E46-A658732E20D1}"/>
                </a:ext>
              </a:extLst>
            </p:cNvPr>
            <p:cNvSpPr txBox="1"/>
            <p:nvPr/>
          </p:nvSpPr>
          <p:spPr>
            <a:xfrm>
              <a:off x="6090418" y="4084422"/>
              <a:ext cx="16738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R&gt;&gt;0|R&lt;&lt;0; FDR &lt;0.05</a:t>
              </a: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8A95BE5-032C-73B3-4834-C67EBEFC4559}"/>
                </a:ext>
              </a:extLst>
            </p:cNvPr>
            <p:cNvCxnSpPr>
              <a:cxnSpLocks/>
            </p:cNvCxnSpPr>
            <p:nvPr/>
          </p:nvCxnSpPr>
          <p:spPr>
            <a:xfrm>
              <a:off x="3027917" y="3801939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AE07E56-E611-5030-F787-B8FC465B3346}"/>
                </a:ext>
              </a:extLst>
            </p:cNvPr>
            <p:cNvSpPr/>
            <p:nvPr/>
          </p:nvSpPr>
          <p:spPr>
            <a:xfrm>
              <a:off x="3098424" y="3700184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179" name="Connector: Elbow 178">
              <a:extLst>
                <a:ext uri="{FF2B5EF4-FFF2-40B4-BE49-F238E27FC236}">
                  <a16:creationId xmlns:a16="http://schemas.microsoft.com/office/drawing/2014/main" id="{F1B8E5E5-CA78-E31B-B0F1-E6A8CAC92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1567" y="3622295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9B4B1BF-3AF1-FF5E-92EF-BC8D99977982}"/>
                </a:ext>
              </a:extLst>
            </p:cNvPr>
            <p:cNvSpPr txBox="1"/>
            <p:nvPr/>
          </p:nvSpPr>
          <p:spPr>
            <a:xfrm>
              <a:off x="3279720" y="2699750"/>
              <a:ext cx="1439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 gene RNA</a:t>
              </a: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87EB47E-1A4A-18EC-16BA-C3A68FD717B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3593113" y="3325449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51C13CC-C0F7-764B-EE71-7FF2E06A13E4}"/>
                </a:ext>
              </a:extLst>
            </p:cNvPr>
            <p:cNvSpPr/>
            <p:nvPr/>
          </p:nvSpPr>
          <p:spPr>
            <a:xfrm>
              <a:off x="4032438" y="2947074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3714E16-345D-1EF9-15B2-95722B4DD6C0}"/>
                </a:ext>
              </a:extLst>
            </p:cNvPr>
            <p:cNvSpPr/>
            <p:nvPr/>
          </p:nvSpPr>
          <p:spPr>
            <a:xfrm>
              <a:off x="3966821" y="3052908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40F52A5-1CEF-A560-83E7-C218CD46FF98}"/>
                </a:ext>
              </a:extLst>
            </p:cNvPr>
            <p:cNvSpPr/>
            <p:nvPr/>
          </p:nvSpPr>
          <p:spPr>
            <a:xfrm>
              <a:off x="3999629" y="2999991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CEE3AC3-E296-690F-D77B-BEFE6C83B08F}"/>
                </a:ext>
              </a:extLst>
            </p:cNvPr>
            <p:cNvSpPr/>
            <p:nvPr/>
          </p:nvSpPr>
          <p:spPr>
            <a:xfrm>
              <a:off x="3934013" y="3105824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4BDA960-7697-F26F-5411-6D7F2CD0C31F}"/>
                </a:ext>
              </a:extLst>
            </p:cNvPr>
            <p:cNvCxnSpPr>
              <a:cxnSpLocks/>
            </p:cNvCxnSpPr>
            <p:nvPr/>
          </p:nvCxnSpPr>
          <p:spPr>
            <a:xfrm>
              <a:off x="3244809" y="3571907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065FACC-9894-3A15-3D48-30A24922F381}"/>
                </a:ext>
              </a:extLst>
            </p:cNvPr>
            <p:cNvSpPr/>
            <p:nvPr/>
          </p:nvSpPr>
          <p:spPr>
            <a:xfrm>
              <a:off x="3315316" y="3471343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188" name="Connector: Elbow 187">
              <a:extLst>
                <a:ext uri="{FF2B5EF4-FFF2-40B4-BE49-F238E27FC236}">
                  <a16:creationId xmlns:a16="http://schemas.microsoft.com/office/drawing/2014/main" id="{01D3C892-7A35-BDEE-2F68-10CCCE6EC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8459" y="3392263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C9C5157-0A34-CF87-D6AA-5C09735A5EC1}"/>
                </a:ext>
              </a:extLst>
            </p:cNvPr>
            <p:cNvCxnSpPr>
              <a:cxnSpLocks/>
            </p:cNvCxnSpPr>
            <p:nvPr/>
          </p:nvCxnSpPr>
          <p:spPr>
            <a:xfrm>
              <a:off x="3525144" y="3207579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1C65F8E-769E-211A-6358-69912AE81EBA}"/>
                </a:ext>
              </a:extLst>
            </p:cNvPr>
            <p:cNvSpPr/>
            <p:nvPr/>
          </p:nvSpPr>
          <p:spPr>
            <a:xfrm>
              <a:off x="3595651" y="3107015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191" name="Connector: Elbow 190">
              <a:extLst>
                <a:ext uri="{FF2B5EF4-FFF2-40B4-BE49-F238E27FC236}">
                  <a16:creationId xmlns:a16="http://schemas.microsoft.com/office/drawing/2014/main" id="{037AF8DA-1352-7172-021D-8533AC3648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8794" y="3027935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ABF95EF-AD07-2ADE-7643-CFB02D09BD07}"/>
                </a:ext>
              </a:extLst>
            </p:cNvPr>
            <p:cNvSpPr/>
            <p:nvPr/>
          </p:nvSpPr>
          <p:spPr>
            <a:xfrm>
              <a:off x="3677415" y="3451666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5BD6452-C84B-A41D-7918-3E938FF39BAA}"/>
                </a:ext>
              </a:extLst>
            </p:cNvPr>
            <p:cNvSpPr/>
            <p:nvPr/>
          </p:nvSpPr>
          <p:spPr>
            <a:xfrm>
              <a:off x="3644607" y="3504582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0D523F2-0217-8629-9FF9-E2E15304C169}"/>
                </a:ext>
              </a:extLst>
            </p:cNvPr>
            <p:cNvSpPr/>
            <p:nvPr/>
          </p:nvSpPr>
          <p:spPr>
            <a:xfrm>
              <a:off x="3463314" y="3703685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8840C6C4-A6BE-2899-505B-E39C6A8371CB}"/>
                </a:ext>
              </a:extLst>
            </p:cNvPr>
            <p:cNvSpPr txBox="1"/>
            <p:nvPr/>
          </p:nvSpPr>
          <p:spPr>
            <a:xfrm rot="18000000">
              <a:off x="2701707" y="3194764"/>
              <a:ext cx="853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Individuals</a:t>
              </a:r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19188AF-61CA-D80C-62D5-45F933C05F57}"/>
                </a:ext>
              </a:extLst>
            </p:cNvPr>
            <p:cNvSpPr/>
            <p:nvPr/>
          </p:nvSpPr>
          <p:spPr>
            <a:xfrm>
              <a:off x="5020259" y="3840612"/>
              <a:ext cx="1358185" cy="221075"/>
            </a:xfrm>
            <a:custGeom>
              <a:avLst/>
              <a:gdLst>
                <a:gd name="connsiteX0" fmla="*/ 0 w 1358185"/>
                <a:gd name="connsiteY0" fmla="*/ 17334 h 221075"/>
                <a:gd name="connsiteX1" fmla="*/ 589376 w 1358185"/>
                <a:gd name="connsiteY1" fmla="*/ 221016 h 221075"/>
                <a:gd name="connsiteX2" fmla="*/ 1347765 w 1358185"/>
                <a:gd name="connsiteY2" fmla="*/ 0 h 22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8185" h="221075">
                  <a:moveTo>
                    <a:pt x="0" y="17334"/>
                  </a:moveTo>
                  <a:cubicBezTo>
                    <a:pt x="182374" y="120619"/>
                    <a:pt x="364749" y="223905"/>
                    <a:pt x="589376" y="221016"/>
                  </a:cubicBezTo>
                  <a:cubicBezTo>
                    <a:pt x="814003" y="218127"/>
                    <a:pt x="1446717" y="2167"/>
                    <a:pt x="1347765" y="0"/>
                  </a:cubicBezTo>
                </a:path>
              </a:pathLst>
            </a:custGeom>
            <a:noFill/>
            <a:ln>
              <a:prstDash val="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9A168B3-1308-1354-C775-E90BC8D085ED}"/>
                </a:ext>
              </a:extLst>
            </p:cNvPr>
            <p:cNvSpPr/>
            <p:nvPr/>
          </p:nvSpPr>
          <p:spPr>
            <a:xfrm>
              <a:off x="4932653" y="3844193"/>
              <a:ext cx="1955800" cy="419104"/>
            </a:xfrm>
            <a:custGeom>
              <a:avLst/>
              <a:gdLst>
                <a:gd name="connsiteX0" fmla="*/ 0 w 1955800"/>
                <a:gd name="connsiteY0" fmla="*/ 6350 h 419104"/>
                <a:gd name="connsiteX1" fmla="*/ 679450 w 1955800"/>
                <a:gd name="connsiteY1" fmla="*/ 419100 h 419104"/>
                <a:gd name="connsiteX2" fmla="*/ 1955800 w 1955800"/>
                <a:gd name="connsiteY2" fmla="*/ 0 h 419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5800" h="419104">
                  <a:moveTo>
                    <a:pt x="0" y="6350"/>
                  </a:moveTo>
                  <a:cubicBezTo>
                    <a:pt x="176741" y="213254"/>
                    <a:pt x="353483" y="420158"/>
                    <a:pt x="679450" y="419100"/>
                  </a:cubicBezTo>
                  <a:cubicBezTo>
                    <a:pt x="1005417" y="418042"/>
                    <a:pt x="1480608" y="209021"/>
                    <a:pt x="195580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3F905D0-CBF6-0F11-3D37-17D8F66FF22A}"/>
                </a:ext>
              </a:extLst>
            </p:cNvPr>
            <p:cNvSpPr txBox="1"/>
            <p:nvPr/>
          </p:nvSpPr>
          <p:spPr>
            <a:xfrm>
              <a:off x="6861217" y="2652836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ATAC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96FE1CC-87D2-DE27-D902-32357666C25E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234004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Correlation-Based Refinement - Footprint score to targeted gene expression</a:t>
            </a: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D3D43FE-64B0-444D-A573-DCFDCF26CCB4}"/>
              </a:ext>
            </a:extLst>
          </p:cNvPr>
          <p:cNvGrpSpPr/>
          <p:nvPr/>
        </p:nvGrpSpPr>
        <p:grpSpPr>
          <a:xfrm>
            <a:off x="3083881" y="1849627"/>
            <a:ext cx="6024239" cy="3158747"/>
            <a:chOff x="3158676" y="1713797"/>
            <a:chExt cx="6024239" cy="3158747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1CCFD7-4F88-E1AE-F430-683C35C7FEE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384" y="3861553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C92327-69FC-FBC9-E1DD-C604E556AA48}"/>
                </a:ext>
              </a:extLst>
            </p:cNvPr>
            <p:cNvSpPr/>
            <p:nvPr/>
          </p:nvSpPr>
          <p:spPr>
            <a:xfrm>
              <a:off x="6223891" y="3759798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40072D8F-874E-657A-1AA3-084FFA77F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7034" y="3681909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08CAE4-0DCD-1DAC-2961-12E4EC55065E}"/>
                </a:ext>
              </a:extLst>
            </p:cNvPr>
            <p:cNvSpPr txBox="1"/>
            <p:nvPr/>
          </p:nvSpPr>
          <p:spPr>
            <a:xfrm>
              <a:off x="6303279" y="2759364"/>
              <a:ext cx="1439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 gene RNA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AE0AD3B-3F2A-0991-2FB0-468C288C721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6718580" y="3385063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E312D4-48FC-BA9C-DCBB-283C3E2894ED}"/>
                </a:ext>
              </a:extLst>
            </p:cNvPr>
            <p:cNvSpPr/>
            <p:nvPr/>
          </p:nvSpPr>
          <p:spPr>
            <a:xfrm>
              <a:off x="7157905" y="3006688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AC911A-095E-2720-29E1-F7D188D461FF}"/>
                </a:ext>
              </a:extLst>
            </p:cNvPr>
            <p:cNvSpPr/>
            <p:nvPr/>
          </p:nvSpPr>
          <p:spPr>
            <a:xfrm>
              <a:off x="7092288" y="3112522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4146E0-4D22-E3AB-169C-8FA0A498CF1A}"/>
                </a:ext>
              </a:extLst>
            </p:cNvPr>
            <p:cNvSpPr/>
            <p:nvPr/>
          </p:nvSpPr>
          <p:spPr>
            <a:xfrm>
              <a:off x="7125096" y="3059605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119A51-88BA-08EE-AA5A-A863E80B3B38}"/>
                </a:ext>
              </a:extLst>
            </p:cNvPr>
            <p:cNvSpPr/>
            <p:nvPr/>
          </p:nvSpPr>
          <p:spPr>
            <a:xfrm>
              <a:off x="7059480" y="3165438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D1ABD44-9206-26D2-A527-F798EAEA091E}"/>
                </a:ext>
              </a:extLst>
            </p:cNvPr>
            <p:cNvCxnSpPr>
              <a:cxnSpLocks/>
            </p:cNvCxnSpPr>
            <p:nvPr/>
          </p:nvCxnSpPr>
          <p:spPr>
            <a:xfrm>
              <a:off x="6370276" y="3631521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A8362E-339A-9473-4738-9009560666A3}"/>
                </a:ext>
              </a:extLst>
            </p:cNvPr>
            <p:cNvSpPr/>
            <p:nvPr/>
          </p:nvSpPr>
          <p:spPr>
            <a:xfrm>
              <a:off x="6440783" y="3530957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7EFD7AC-ECD6-94A2-0ECF-523F5AFB7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3926" y="3451877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A7F2B3E-A760-5BF5-4996-DBEC6A0924B0}"/>
                </a:ext>
              </a:extLst>
            </p:cNvPr>
            <p:cNvCxnSpPr>
              <a:cxnSpLocks/>
            </p:cNvCxnSpPr>
            <p:nvPr/>
          </p:nvCxnSpPr>
          <p:spPr>
            <a:xfrm>
              <a:off x="6650611" y="3267193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F65F98-FB79-8D8A-21F1-AB93C453268D}"/>
                </a:ext>
              </a:extLst>
            </p:cNvPr>
            <p:cNvSpPr/>
            <p:nvPr/>
          </p:nvSpPr>
          <p:spPr>
            <a:xfrm>
              <a:off x="6721118" y="3166629"/>
              <a:ext cx="274320" cy="91440"/>
            </a:xfrm>
            <a:prstGeom prst="rect">
              <a:avLst/>
            </a:prstGeom>
            <a:solidFill>
              <a:srgbClr val="4656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GeneA</a:t>
              </a:r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372FA05-7E4C-9D03-98E2-672CE8A38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4261" y="3087549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4656A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DD8DAB-9B26-68D4-F05D-5B7850D41D00}"/>
                </a:ext>
              </a:extLst>
            </p:cNvPr>
            <p:cNvSpPr/>
            <p:nvPr/>
          </p:nvSpPr>
          <p:spPr>
            <a:xfrm>
              <a:off x="6802882" y="3511280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2D74DE-7639-8CA5-6D7D-E5A502F8B18F}"/>
                </a:ext>
              </a:extLst>
            </p:cNvPr>
            <p:cNvSpPr/>
            <p:nvPr/>
          </p:nvSpPr>
          <p:spPr>
            <a:xfrm>
              <a:off x="6770074" y="3564196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F5BCC7-1B4F-A83B-771A-9E35134DFDBF}"/>
                </a:ext>
              </a:extLst>
            </p:cNvPr>
            <p:cNvSpPr/>
            <p:nvPr/>
          </p:nvSpPr>
          <p:spPr>
            <a:xfrm>
              <a:off x="6588781" y="3763299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4656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BE5E231-F495-DDF2-829D-DD7B614DCE4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233" y="2144325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F89D976-7384-5190-F6FD-08498C1CDA1F}"/>
                </a:ext>
              </a:extLst>
            </p:cNvPr>
            <p:cNvCxnSpPr>
              <a:cxnSpLocks/>
            </p:cNvCxnSpPr>
            <p:nvPr/>
          </p:nvCxnSpPr>
          <p:spPr>
            <a:xfrm>
              <a:off x="4985929" y="2242115"/>
              <a:ext cx="0" cy="2222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2A21EE-39E7-5D9C-F7B9-FB4A63C23DCD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85" y="2043122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582865-365B-82E3-8EBB-48507C65B0E8}"/>
                </a:ext>
              </a:extLst>
            </p:cNvPr>
            <p:cNvCxnSpPr>
              <a:cxnSpLocks/>
            </p:cNvCxnSpPr>
            <p:nvPr/>
          </p:nvCxnSpPr>
          <p:spPr>
            <a:xfrm>
              <a:off x="4879817" y="1824285"/>
              <a:ext cx="0" cy="6400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187572-2EF5-1D52-A3D1-F7EBFAFC3E5C}"/>
                </a:ext>
              </a:extLst>
            </p:cNvPr>
            <p:cNvCxnSpPr>
              <a:cxnSpLocks/>
            </p:cNvCxnSpPr>
            <p:nvPr/>
          </p:nvCxnSpPr>
          <p:spPr>
            <a:xfrm>
              <a:off x="4906345" y="1952301"/>
              <a:ext cx="0" cy="51206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3067B0-EFAE-B0E3-3CF4-8F334A932565}"/>
                </a:ext>
              </a:extLst>
            </p:cNvPr>
            <p:cNvCxnSpPr>
              <a:cxnSpLocks/>
            </p:cNvCxnSpPr>
            <p:nvPr/>
          </p:nvCxnSpPr>
          <p:spPr>
            <a:xfrm>
              <a:off x="4932873" y="1915725"/>
              <a:ext cx="0" cy="5486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44ABAB7-7404-3384-0A1E-8E80521F5A24}"/>
                </a:ext>
              </a:extLst>
            </p:cNvPr>
            <p:cNvCxnSpPr>
              <a:cxnSpLocks/>
            </p:cNvCxnSpPr>
            <p:nvPr/>
          </p:nvCxnSpPr>
          <p:spPr>
            <a:xfrm>
              <a:off x="5012457" y="2098605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27DA076-9034-FAD1-C017-391097D57BE7}"/>
                </a:ext>
              </a:extLst>
            </p:cNvPr>
            <p:cNvCxnSpPr>
              <a:cxnSpLocks/>
            </p:cNvCxnSpPr>
            <p:nvPr/>
          </p:nvCxnSpPr>
          <p:spPr>
            <a:xfrm>
              <a:off x="4959401" y="2161038"/>
              <a:ext cx="0" cy="30332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0E5BC59-F008-9472-9E60-54ABCC8ECD4D}"/>
                </a:ext>
              </a:extLst>
            </p:cNvPr>
            <p:cNvCxnSpPr>
              <a:cxnSpLocks/>
            </p:cNvCxnSpPr>
            <p:nvPr/>
          </p:nvCxnSpPr>
          <p:spPr>
            <a:xfrm>
              <a:off x="4826761" y="2281485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4986BE-EBBE-88EA-3142-529D35C3EE53}"/>
                </a:ext>
              </a:extLst>
            </p:cNvPr>
            <p:cNvCxnSpPr>
              <a:cxnSpLocks/>
            </p:cNvCxnSpPr>
            <p:nvPr/>
          </p:nvCxnSpPr>
          <p:spPr>
            <a:xfrm>
              <a:off x="4773705" y="2372925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E5BEDBB-1E37-A6AC-6CDC-2A5DFA34FE44}"/>
                </a:ext>
              </a:extLst>
            </p:cNvPr>
            <p:cNvCxnSpPr>
              <a:cxnSpLocks/>
            </p:cNvCxnSpPr>
            <p:nvPr/>
          </p:nvCxnSpPr>
          <p:spPr>
            <a:xfrm>
              <a:off x="4853289" y="2098605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6AB8B6-A579-6371-04A3-6753A876E6D5}"/>
                </a:ext>
              </a:extLst>
            </p:cNvPr>
            <p:cNvCxnSpPr>
              <a:cxnSpLocks/>
            </p:cNvCxnSpPr>
            <p:nvPr/>
          </p:nvCxnSpPr>
          <p:spPr>
            <a:xfrm>
              <a:off x="5092041" y="2233622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5F86E6-9096-DEDD-D527-5F2DCC258ADE}"/>
                </a:ext>
              </a:extLst>
            </p:cNvPr>
            <p:cNvCxnSpPr>
              <a:cxnSpLocks/>
            </p:cNvCxnSpPr>
            <p:nvPr/>
          </p:nvCxnSpPr>
          <p:spPr>
            <a:xfrm>
              <a:off x="5277737" y="2242115"/>
              <a:ext cx="0" cy="2222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295E6E2-3A36-62C3-25FB-C1D39ECAC4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793" y="2190045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19D3937-8B36-97E7-B510-E43A928C9FF8}"/>
                </a:ext>
              </a:extLst>
            </p:cNvPr>
            <p:cNvCxnSpPr>
              <a:cxnSpLocks/>
            </p:cNvCxnSpPr>
            <p:nvPr/>
          </p:nvCxnSpPr>
          <p:spPr>
            <a:xfrm>
              <a:off x="5171625" y="1824285"/>
              <a:ext cx="0" cy="6400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7CAE31-F06B-C914-E1DE-E007DDB1D1E8}"/>
                </a:ext>
              </a:extLst>
            </p:cNvPr>
            <p:cNvCxnSpPr>
              <a:cxnSpLocks/>
            </p:cNvCxnSpPr>
            <p:nvPr/>
          </p:nvCxnSpPr>
          <p:spPr>
            <a:xfrm>
              <a:off x="5198153" y="1794281"/>
              <a:ext cx="0" cy="67008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4A17B6-DE8C-7B2A-075A-F7ED6002BCD7}"/>
                </a:ext>
              </a:extLst>
            </p:cNvPr>
            <p:cNvCxnSpPr>
              <a:cxnSpLocks/>
            </p:cNvCxnSpPr>
            <p:nvPr/>
          </p:nvCxnSpPr>
          <p:spPr>
            <a:xfrm>
              <a:off x="5224681" y="1963350"/>
              <a:ext cx="0" cy="501015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DD7EBAC-B420-8FA5-8109-CB6E840782E8}"/>
                </a:ext>
              </a:extLst>
            </p:cNvPr>
            <p:cNvCxnSpPr>
              <a:cxnSpLocks/>
            </p:cNvCxnSpPr>
            <p:nvPr/>
          </p:nvCxnSpPr>
          <p:spPr>
            <a:xfrm>
              <a:off x="5304265" y="2098605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00078-86A7-7675-30D7-A1546D9D5136}"/>
                </a:ext>
              </a:extLst>
            </p:cNvPr>
            <p:cNvCxnSpPr>
              <a:cxnSpLocks/>
            </p:cNvCxnSpPr>
            <p:nvPr/>
          </p:nvCxnSpPr>
          <p:spPr>
            <a:xfrm>
              <a:off x="5251209" y="1978828"/>
              <a:ext cx="0" cy="48553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E9806E-9FD9-E894-8385-3BC1DC24236C}"/>
                </a:ext>
              </a:extLst>
            </p:cNvPr>
            <p:cNvCxnSpPr>
              <a:cxnSpLocks/>
            </p:cNvCxnSpPr>
            <p:nvPr/>
          </p:nvCxnSpPr>
          <p:spPr>
            <a:xfrm>
              <a:off x="5118569" y="2281485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7A46915-AA94-97EB-2EED-2E31076AB427}"/>
                </a:ext>
              </a:extLst>
            </p:cNvPr>
            <p:cNvCxnSpPr>
              <a:cxnSpLocks/>
            </p:cNvCxnSpPr>
            <p:nvPr/>
          </p:nvCxnSpPr>
          <p:spPr>
            <a:xfrm>
              <a:off x="5065513" y="2161038"/>
              <a:ext cx="0" cy="30332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68DD7A-6ABB-4DEA-A6C4-84AD72A3A04B}"/>
                </a:ext>
              </a:extLst>
            </p:cNvPr>
            <p:cNvCxnSpPr>
              <a:cxnSpLocks/>
            </p:cNvCxnSpPr>
            <p:nvPr/>
          </p:nvCxnSpPr>
          <p:spPr>
            <a:xfrm>
              <a:off x="5145097" y="2098605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A4EDF08-B486-FADF-B06D-A9CAB34FDEDB}"/>
                </a:ext>
              </a:extLst>
            </p:cNvPr>
            <p:cNvCxnSpPr>
              <a:cxnSpLocks/>
            </p:cNvCxnSpPr>
            <p:nvPr/>
          </p:nvCxnSpPr>
          <p:spPr>
            <a:xfrm>
              <a:off x="5357321" y="2348993"/>
              <a:ext cx="0" cy="11537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1BC9E8-B3FA-1B33-45F7-3DBC6ABDF8E5}"/>
                </a:ext>
              </a:extLst>
            </p:cNvPr>
            <p:cNvCxnSpPr>
              <a:cxnSpLocks/>
            </p:cNvCxnSpPr>
            <p:nvPr/>
          </p:nvCxnSpPr>
          <p:spPr>
            <a:xfrm>
              <a:off x="5410377" y="2221596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90BDF2-8DCA-62DC-DC90-87B78BCD271C}"/>
                </a:ext>
              </a:extLst>
            </p:cNvPr>
            <p:cNvCxnSpPr>
              <a:cxnSpLocks/>
            </p:cNvCxnSpPr>
            <p:nvPr/>
          </p:nvCxnSpPr>
          <p:spPr>
            <a:xfrm>
              <a:off x="5383849" y="2281485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FC3FEC-2DA2-62A1-6B2B-2537C2616DDF}"/>
                </a:ext>
              </a:extLst>
            </p:cNvPr>
            <p:cNvCxnSpPr>
              <a:cxnSpLocks/>
            </p:cNvCxnSpPr>
            <p:nvPr/>
          </p:nvCxnSpPr>
          <p:spPr>
            <a:xfrm>
              <a:off x="5463433" y="2098605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4228A15-8F47-D2B9-91FF-E26F430E0658}"/>
                </a:ext>
              </a:extLst>
            </p:cNvPr>
            <p:cNvCxnSpPr>
              <a:cxnSpLocks/>
            </p:cNvCxnSpPr>
            <p:nvPr/>
          </p:nvCxnSpPr>
          <p:spPr>
            <a:xfrm>
              <a:off x="5489961" y="2144325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F0A6F5C-DC09-1044-35F0-FEFD6AB6E957}"/>
                </a:ext>
              </a:extLst>
            </p:cNvPr>
            <p:cNvCxnSpPr>
              <a:cxnSpLocks/>
            </p:cNvCxnSpPr>
            <p:nvPr/>
          </p:nvCxnSpPr>
          <p:spPr>
            <a:xfrm>
              <a:off x="5436905" y="2112575"/>
              <a:ext cx="0" cy="3517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C005176-1C9C-6E8E-58DE-DE28CBD8CF58}"/>
                </a:ext>
              </a:extLst>
            </p:cNvPr>
            <p:cNvCxnSpPr>
              <a:cxnSpLocks/>
            </p:cNvCxnSpPr>
            <p:nvPr/>
          </p:nvCxnSpPr>
          <p:spPr>
            <a:xfrm>
              <a:off x="5516489" y="2190045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585F25-03AC-F37E-76E9-4249357283CE}"/>
                </a:ext>
              </a:extLst>
            </p:cNvPr>
            <p:cNvCxnSpPr>
              <a:cxnSpLocks/>
            </p:cNvCxnSpPr>
            <p:nvPr/>
          </p:nvCxnSpPr>
          <p:spPr>
            <a:xfrm>
              <a:off x="5569545" y="2043122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6CB709-E3AC-A18B-B0F8-9054695B2F9C}"/>
                </a:ext>
              </a:extLst>
            </p:cNvPr>
            <p:cNvCxnSpPr>
              <a:cxnSpLocks/>
            </p:cNvCxnSpPr>
            <p:nvPr/>
          </p:nvCxnSpPr>
          <p:spPr>
            <a:xfrm>
              <a:off x="5543017" y="2026215"/>
              <a:ext cx="0" cy="4381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0C1B6DA-9835-09DA-4C61-B5A78A753AC6}"/>
                </a:ext>
              </a:extLst>
            </p:cNvPr>
            <p:cNvCxnSpPr>
              <a:cxnSpLocks/>
            </p:cNvCxnSpPr>
            <p:nvPr/>
          </p:nvCxnSpPr>
          <p:spPr>
            <a:xfrm>
              <a:off x="5622601" y="2272913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5F557FF-9D92-3B99-2559-52F7FF61BB41}"/>
                </a:ext>
              </a:extLst>
            </p:cNvPr>
            <p:cNvCxnSpPr>
              <a:cxnSpLocks/>
            </p:cNvCxnSpPr>
            <p:nvPr/>
          </p:nvCxnSpPr>
          <p:spPr>
            <a:xfrm>
              <a:off x="5649129" y="2327205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79624AE-2B3F-C7B4-4A32-4ED42687381B}"/>
                </a:ext>
              </a:extLst>
            </p:cNvPr>
            <p:cNvCxnSpPr>
              <a:cxnSpLocks/>
            </p:cNvCxnSpPr>
            <p:nvPr/>
          </p:nvCxnSpPr>
          <p:spPr>
            <a:xfrm>
              <a:off x="5596073" y="2233622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417688C-802B-C549-4EF0-B502CC04D665}"/>
                </a:ext>
              </a:extLst>
            </p:cNvPr>
            <p:cNvCxnSpPr>
              <a:cxnSpLocks/>
            </p:cNvCxnSpPr>
            <p:nvPr/>
          </p:nvCxnSpPr>
          <p:spPr>
            <a:xfrm>
              <a:off x="5675673" y="2391975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8EECEDB-DDAB-A85E-A4E9-B143B5CDF2E2}"/>
                </a:ext>
              </a:extLst>
            </p:cNvPr>
            <p:cNvCxnSpPr>
              <a:cxnSpLocks/>
            </p:cNvCxnSpPr>
            <p:nvPr/>
          </p:nvCxnSpPr>
          <p:spPr>
            <a:xfrm>
              <a:off x="4617318" y="2464365"/>
              <a:ext cx="1281113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62E870-6267-704C-93AE-2EB7FF12AFBD}"/>
                </a:ext>
              </a:extLst>
            </p:cNvPr>
            <p:cNvCxnSpPr>
              <a:cxnSpLocks/>
            </p:cNvCxnSpPr>
            <p:nvPr/>
          </p:nvCxnSpPr>
          <p:spPr>
            <a:xfrm>
              <a:off x="4731618" y="2464365"/>
              <a:ext cx="966605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190978-443D-E0E2-FE3C-567920A151B2}"/>
                </a:ext>
              </a:extLst>
            </p:cNvPr>
            <p:cNvSpPr txBox="1"/>
            <p:nvPr/>
          </p:nvSpPr>
          <p:spPr>
            <a:xfrm>
              <a:off x="4284586" y="2360661"/>
              <a:ext cx="4090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94661F-6322-1FC2-3D8A-38577C7B9F69}"/>
                </a:ext>
              </a:extLst>
            </p:cNvPr>
            <p:cNvSpPr/>
            <p:nvPr/>
          </p:nvSpPr>
          <p:spPr>
            <a:xfrm>
              <a:off x="5080114" y="1713797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A11EA1-C082-262B-4CD6-2CECEE4BCF55}"/>
                </a:ext>
              </a:extLst>
            </p:cNvPr>
            <p:cNvSpPr/>
            <p:nvPr/>
          </p:nvSpPr>
          <p:spPr>
            <a:xfrm>
              <a:off x="4928895" y="1713797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DAE1675-4509-076F-2589-E56D8D740B98}"/>
                </a:ext>
              </a:extLst>
            </p:cNvPr>
            <p:cNvSpPr/>
            <p:nvPr/>
          </p:nvSpPr>
          <p:spPr>
            <a:xfrm>
              <a:off x="5304412" y="1713797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DECA570-3804-8AC4-9A3D-EA5E1F028C29}"/>
                </a:ext>
              </a:extLst>
            </p:cNvPr>
            <p:cNvCxnSpPr>
              <a:cxnSpLocks/>
            </p:cNvCxnSpPr>
            <p:nvPr/>
          </p:nvCxnSpPr>
          <p:spPr>
            <a:xfrm>
              <a:off x="4293943" y="3229926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68D84AD-54FA-A4E1-2A37-44A36EC2D2A2}"/>
                </a:ext>
              </a:extLst>
            </p:cNvPr>
            <p:cNvCxnSpPr>
              <a:cxnSpLocks/>
            </p:cNvCxnSpPr>
            <p:nvPr/>
          </p:nvCxnSpPr>
          <p:spPr>
            <a:xfrm>
              <a:off x="4479639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F9EA943-B36E-2ADE-88E5-C5ED87A24CA3}"/>
                </a:ext>
              </a:extLst>
            </p:cNvPr>
            <p:cNvCxnSpPr>
              <a:cxnSpLocks/>
            </p:cNvCxnSpPr>
            <p:nvPr/>
          </p:nvCxnSpPr>
          <p:spPr>
            <a:xfrm>
              <a:off x="4532695" y="3128723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F93FDF7-F1C3-F5CE-07B0-9F2696F35750}"/>
                </a:ext>
              </a:extLst>
            </p:cNvPr>
            <p:cNvCxnSpPr>
              <a:cxnSpLocks/>
            </p:cNvCxnSpPr>
            <p:nvPr/>
          </p:nvCxnSpPr>
          <p:spPr>
            <a:xfrm>
              <a:off x="4373527" y="2909886"/>
              <a:ext cx="0" cy="6400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0FF36FB-7E19-8D35-A995-777A1AC7C6FB}"/>
                </a:ext>
              </a:extLst>
            </p:cNvPr>
            <p:cNvCxnSpPr>
              <a:cxnSpLocks/>
            </p:cNvCxnSpPr>
            <p:nvPr/>
          </p:nvCxnSpPr>
          <p:spPr>
            <a:xfrm>
              <a:off x="4400055" y="3037902"/>
              <a:ext cx="0" cy="51206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BC8F68-FE76-6848-5015-6390F8A818D5}"/>
                </a:ext>
              </a:extLst>
            </p:cNvPr>
            <p:cNvCxnSpPr>
              <a:cxnSpLocks/>
            </p:cNvCxnSpPr>
            <p:nvPr/>
          </p:nvCxnSpPr>
          <p:spPr>
            <a:xfrm>
              <a:off x="4426583" y="3001326"/>
              <a:ext cx="0" cy="5486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024F152-D1A0-C8C3-CEDA-215CB8AD9646}"/>
                </a:ext>
              </a:extLst>
            </p:cNvPr>
            <p:cNvCxnSpPr>
              <a:cxnSpLocks/>
            </p:cNvCxnSpPr>
            <p:nvPr/>
          </p:nvCxnSpPr>
          <p:spPr>
            <a:xfrm>
              <a:off x="4506167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BF47CD8-0B53-C85E-BB45-5CAB589F01FB}"/>
                </a:ext>
              </a:extLst>
            </p:cNvPr>
            <p:cNvCxnSpPr>
              <a:cxnSpLocks/>
            </p:cNvCxnSpPr>
            <p:nvPr/>
          </p:nvCxnSpPr>
          <p:spPr>
            <a:xfrm>
              <a:off x="4453111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05D83D8-6B8C-702D-4D46-1927B0101E3C}"/>
                </a:ext>
              </a:extLst>
            </p:cNvPr>
            <p:cNvCxnSpPr>
              <a:cxnSpLocks/>
            </p:cNvCxnSpPr>
            <p:nvPr/>
          </p:nvCxnSpPr>
          <p:spPr>
            <a:xfrm>
              <a:off x="4320471" y="3367086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C76E316-0155-F962-E575-21AB70028665}"/>
                </a:ext>
              </a:extLst>
            </p:cNvPr>
            <p:cNvCxnSpPr>
              <a:cxnSpLocks/>
            </p:cNvCxnSpPr>
            <p:nvPr/>
          </p:nvCxnSpPr>
          <p:spPr>
            <a:xfrm>
              <a:off x="4267415" y="3458526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E9E6958-29C3-FCA3-40A6-AF658F997D26}"/>
                </a:ext>
              </a:extLst>
            </p:cNvPr>
            <p:cNvCxnSpPr>
              <a:cxnSpLocks/>
            </p:cNvCxnSpPr>
            <p:nvPr/>
          </p:nvCxnSpPr>
          <p:spPr>
            <a:xfrm>
              <a:off x="4346999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D880020-7D49-BC18-D7A8-864C8A076EAF}"/>
                </a:ext>
              </a:extLst>
            </p:cNvPr>
            <p:cNvCxnSpPr>
              <a:cxnSpLocks/>
            </p:cNvCxnSpPr>
            <p:nvPr/>
          </p:nvCxnSpPr>
          <p:spPr>
            <a:xfrm>
              <a:off x="4585751" y="3319223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512C4E2-3D1C-20FB-E652-7F514B122C1C}"/>
                </a:ext>
              </a:extLst>
            </p:cNvPr>
            <p:cNvCxnSpPr>
              <a:cxnSpLocks/>
            </p:cNvCxnSpPr>
            <p:nvPr/>
          </p:nvCxnSpPr>
          <p:spPr>
            <a:xfrm>
              <a:off x="4771447" y="3327716"/>
              <a:ext cx="0" cy="2222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DE8B23D-DE4C-E817-1F84-E059EEAF7DD5}"/>
                </a:ext>
              </a:extLst>
            </p:cNvPr>
            <p:cNvCxnSpPr>
              <a:cxnSpLocks/>
            </p:cNvCxnSpPr>
            <p:nvPr/>
          </p:nvCxnSpPr>
          <p:spPr>
            <a:xfrm>
              <a:off x="4824503" y="3275646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BE62A3D-442C-BFBB-7722-16093013DBEE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35" y="2909886"/>
              <a:ext cx="0" cy="6400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32458B6-F17D-1BF0-43D8-E83A87991BCD}"/>
                </a:ext>
              </a:extLst>
            </p:cNvPr>
            <p:cNvCxnSpPr>
              <a:cxnSpLocks/>
            </p:cNvCxnSpPr>
            <p:nvPr/>
          </p:nvCxnSpPr>
          <p:spPr>
            <a:xfrm>
              <a:off x="4691863" y="2879882"/>
              <a:ext cx="0" cy="67008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7A5DB98-48A0-8481-CDC8-B1CEC2D83717}"/>
                </a:ext>
              </a:extLst>
            </p:cNvPr>
            <p:cNvCxnSpPr>
              <a:cxnSpLocks/>
            </p:cNvCxnSpPr>
            <p:nvPr/>
          </p:nvCxnSpPr>
          <p:spPr>
            <a:xfrm>
              <a:off x="4718391" y="3048951"/>
              <a:ext cx="0" cy="501015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836C749-56E3-7C15-F3C6-771A18E4FAA2}"/>
                </a:ext>
              </a:extLst>
            </p:cNvPr>
            <p:cNvCxnSpPr>
              <a:cxnSpLocks/>
            </p:cNvCxnSpPr>
            <p:nvPr/>
          </p:nvCxnSpPr>
          <p:spPr>
            <a:xfrm>
              <a:off x="4797975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2F3D390-64C3-C1C1-AE63-381E02B1336A}"/>
                </a:ext>
              </a:extLst>
            </p:cNvPr>
            <p:cNvCxnSpPr>
              <a:cxnSpLocks/>
            </p:cNvCxnSpPr>
            <p:nvPr/>
          </p:nvCxnSpPr>
          <p:spPr>
            <a:xfrm>
              <a:off x="4744919" y="3064429"/>
              <a:ext cx="0" cy="48553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EBC62C4-A5CF-FCD8-B2C9-08A62F571532}"/>
                </a:ext>
              </a:extLst>
            </p:cNvPr>
            <p:cNvCxnSpPr>
              <a:cxnSpLocks/>
            </p:cNvCxnSpPr>
            <p:nvPr/>
          </p:nvCxnSpPr>
          <p:spPr>
            <a:xfrm>
              <a:off x="4612279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367F61F-00A5-2731-646B-54B5C3F8F40D}"/>
                </a:ext>
              </a:extLst>
            </p:cNvPr>
            <p:cNvCxnSpPr>
              <a:cxnSpLocks/>
            </p:cNvCxnSpPr>
            <p:nvPr/>
          </p:nvCxnSpPr>
          <p:spPr>
            <a:xfrm>
              <a:off x="4559223" y="3246639"/>
              <a:ext cx="0" cy="30332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874F5DE-DBCA-E8D5-F9FB-03E4CB966455}"/>
                </a:ext>
              </a:extLst>
            </p:cNvPr>
            <p:cNvCxnSpPr>
              <a:cxnSpLocks/>
            </p:cNvCxnSpPr>
            <p:nvPr/>
          </p:nvCxnSpPr>
          <p:spPr>
            <a:xfrm>
              <a:off x="4638807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58DB792-2ECC-A9E7-6AD5-AD84070BA09D}"/>
                </a:ext>
              </a:extLst>
            </p:cNvPr>
            <p:cNvCxnSpPr>
              <a:cxnSpLocks/>
            </p:cNvCxnSpPr>
            <p:nvPr/>
          </p:nvCxnSpPr>
          <p:spPr>
            <a:xfrm>
              <a:off x="4851031" y="3275646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4E9DE98-41D2-C1F8-900F-F3D01125654C}"/>
                </a:ext>
              </a:extLst>
            </p:cNvPr>
            <p:cNvCxnSpPr>
              <a:cxnSpLocks/>
            </p:cNvCxnSpPr>
            <p:nvPr/>
          </p:nvCxnSpPr>
          <p:spPr>
            <a:xfrm>
              <a:off x="4904087" y="3307197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1498BC-382A-BFF4-024C-9D4C5C7BF85D}"/>
                </a:ext>
              </a:extLst>
            </p:cNvPr>
            <p:cNvCxnSpPr>
              <a:cxnSpLocks/>
            </p:cNvCxnSpPr>
            <p:nvPr/>
          </p:nvCxnSpPr>
          <p:spPr>
            <a:xfrm>
              <a:off x="4877559" y="3275646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4DD8AFC-D250-4E75-1C0F-399D3384FAF7}"/>
                </a:ext>
              </a:extLst>
            </p:cNvPr>
            <p:cNvCxnSpPr>
              <a:cxnSpLocks/>
            </p:cNvCxnSpPr>
            <p:nvPr/>
          </p:nvCxnSpPr>
          <p:spPr>
            <a:xfrm>
              <a:off x="4957143" y="3184206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D6FEB0-CEEF-2147-6E4B-077D406018C0}"/>
                </a:ext>
              </a:extLst>
            </p:cNvPr>
            <p:cNvCxnSpPr>
              <a:cxnSpLocks/>
            </p:cNvCxnSpPr>
            <p:nvPr/>
          </p:nvCxnSpPr>
          <p:spPr>
            <a:xfrm>
              <a:off x="4983671" y="3229926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57093F9-0F8C-A4D8-F52A-3308DFBDEB15}"/>
                </a:ext>
              </a:extLst>
            </p:cNvPr>
            <p:cNvCxnSpPr>
              <a:cxnSpLocks/>
            </p:cNvCxnSpPr>
            <p:nvPr/>
          </p:nvCxnSpPr>
          <p:spPr>
            <a:xfrm>
              <a:off x="4930615" y="3198176"/>
              <a:ext cx="0" cy="3517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6914B60-784A-9CBF-A040-0081BBAEA479}"/>
                </a:ext>
              </a:extLst>
            </p:cNvPr>
            <p:cNvCxnSpPr>
              <a:cxnSpLocks/>
            </p:cNvCxnSpPr>
            <p:nvPr/>
          </p:nvCxnSpPr>
          <p:spPr>
            <a:xfrm>
              <a:off x="5010199" y="3275646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D6B0C71-190F-38BD-55ED-F894174D3321}"/>
                </a:ext>
              </a:extLst>
            </p:cNvPr>
            <p:cNvCxnSpPr>
              <a:cxnSpLocks/>
            </p:cNvCxnSpPr>
            <p:nvPr/>
          </p:nvCxnSpPr>
          <p:spPr>
            <a:xfrm>
              <a:off x="5063255" y="3128723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75F7F1B-21D2-67D1-BA2A-E2BB9EEF4A9D}"/>
                </a:ext>
              </a:extLst>
            </p:cNvPr>
            <p:cNvCxnSpPr>
              <a:cxnSpLocks/>
            </p:cNvCxnSpPr>
            <p:nvPr/>
          </p:nvCxnSpPr>
          <p:spPr>
            <a:xfrm>
              <a:off x="5036727" y="3111816"/>
              <a:ext cx="0" cy="43815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3C5A75-9E37-4EF8-C52A-557FC96DAAA0}"/>
                </a:ext>
              </a:extLst>
            </p:cNvPr>
            <p:cNvCxnSpPr>
              <a:cxnSpLocks/>
            </p:cNvCxnSpPr>
            <p:nvPr/>
          </p:nvCxnSpPr>
          <p:spPr>
            <a:xfrm>
              <a:off x="5116311" y="3358514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12EA61-0037-2BB1-9F22-664ED69E71A4}"/>
                </a:ext>
              </a:extLst>
            </p:cNvPr>
            <p:cNvCxnSpPr>
              <a:cxnSpLocks/>
            </p:cNvCxnSpPr>
            <p:nvPr/>
          </p:nvCxnSpPr>
          <p:spPr>
            <a:xfrm>
              <a:off x="5142839" y="3412806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06DC6CF-5830-F3CB-B9D5-0D743CDBD798}"/>
                </a:ext>
              </a:extLst>
            </p:cNvPr>
            <p:cNvCxnSpPr>
              <a:cxnSpLocks/>
            </p:cNvCxnSpPr>
            <p:nvPr/>
          </p:nvCxnSpPr>
          <p:spPr>
            <a:xfrm>
              <a:off x="5089783" y="3319223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780DC1E-5891-97AF-0E1D-4808B922E42D}"/>
                </a:ext>
              </a:extLst>
            </p:cNvPr>
            <p:cNvCxnSpPr>
              <a:cxnSpLocks/>
            </p:cNvCxnSpPr>
            <p:nvPr/>
          </p:nvCxnSpPr>
          <p:spPr>
            <a:xfrm>
              <a:off x="5169383" y="3477576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2AB8255-E637-4D92-CB97-6E39E797A729}"/>
                </a:ext>
              </a:extLst>
            </p:cNvPr>
            <p:cNvCxnSpPr>
              <a:cxnSpLocks/>
            </p:cNvCxnSpPr>
            <p:nvPr/>
          </p:nvCxnSpPr>
          <p:spPr>
            <a:xfrm>
              <a:off x="4111028" y="3549966"/>
              <a:ext cx="1281113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0CA41-7FCD-C45D-6A7A-D02BDF504891}"/>
                </a:ext>
              </a:extLst>
            </p:cNvPr>
            <p:cNvCxnSpPr>
              <a:cxnSpLocks/>
            </p:cNvCxnSpPr>
            <p:nvPr/>
          </p:nvCxnSpPr>
          <p:spPr>
            <a:xfrm>
              <a:off x="4225328" y="3549966"/>
              <a:ext cx="966605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FA3001E-EBFC-879E-9BD3-3B85E2D9E098}"/>
                </a:ext>
              </a:extLst>
            </p:cNvPr>
            <p:cNvSpPr txBox="1"/>
            <p:nvPr/>
          </p:nvSpPr>
          <p:spPr>
            <a:xfrm>
              <a:off x="3778296" y="3446262"/>
              <a:ext cx="4090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143D5BC-F023-D177-1A29-919F0A29E94C}"/>
                </a:ext>
              </a:extLst>
            </p:cNvPr>
            <p:cNvSpPr/>
            <p:nvPr/>
          </p:nvSpPr>
          <p:spPr>
            <a:xfrm>
              <a:off x="4582628" y="2799398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27BCD4F2-8074-4672-D6B3-C5D7AA4D7A33}"/>
                </a:ext>
              </a:extLst>
            </p:cNvPr>
            <p:cNvSpPr/>
            <p:nvPr/>
          </p:nvSpPr>
          <p:spPr>
            <a:xfrm>
              <a:off x="4431409" y="2799398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A777256-CD99-5594-7A92-62EFA42537DC}"/>
                </a:ext>
              </a:extLst>
            </p:cNvPr>
            <p:cNvSpPr/>
            <p:nvPr/>
          </p:nvSpPr>
          <p:spPr>
            <a:xfrm>
              <a:off x="4806926" y="2799398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733743-EC02-595F-81DB-21726FA9580A}"/>
                </a:ext>
              </a:extLst>
            </p:cNvPr>
            <p:cNvCxnSpPr>
              <a:cxnSpLocks/>
            </p:cNvCxnSpPr>
            <p:nvPr/>
          </p:nvCxnSpPr>
          <p:spPr>
            <a:xfrm>
              <a:off x="3826944" y="4291539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7B805B-D47F-0B5B-F6C2-194957E4228C}"/>
                </a:ext>
              </a:extLst>
            </p:cNvPr>
            <p:cNvCxnSpPr>
              <a:cxnSpLocks/>
            </p:cNvCxnSpPr>
            <p:nvPr/>
          </p:nvCxnSpPr>
          <p:spPr>
            <a:xfrm>
              <a:off x="4012640" y="4190336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D44B0A1-98C2-E9A3-9FAB-591DB317B42E}"/>
                </a:ext>
              </a:extLst>
            </p:cNvPr>
            <p:cNvCxnSpPr>
              <a:cxnSpLocks/>
            </p:cNvCxnSpPr>
            <p:nvPr/>
          </p:nvCxnSpPr>
          <p:spPr>
            <a:xfrm>
              <a:off x="4065696" y="4190336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4DE19A4-99D8-B16C-F285-1B5F26CC5BC9}"/>
                </a:ext>
              </a:extLst>
            </p:cNvPr>
            <p:cNvCxnSpPr>
              <a:cxnSpLocks/>
            </p:cNvCxnSpPr>
            <p:nvPr/>
          </p:nvCxnSpPr>
          <p:spPr>
            <a:xfrm>
              <a:off x="3906528" y="4064898"/>
              <a:ext cx="0" cy="54668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C5A1A9-CCFD-116B-9CC2-CB3E7522D138}"/>
                </a:ext>
              </a:extLst>
            </p:cNvPr>
            <p:cNvCxnSpPr>
              <a:cxnSpLocks/>
            </p:cNvCxnSpPr>
            <p:nvPr/>
          </p:nvCxnSpPr>
          <p:spPr>
            <a:xfrm>
              <a:off x="3933056" y="4099515"/>
              <a:ext cx="0" cy="512064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301F80D-BECD-4851-009B-958B9F46C9DF}"/>
                </a:ext>
              </a:extLst>
            </p:cNvPr>
            <p:cNvCxnSpPr>
              <a:cxnSpLocks/>
            </p:cNvCxnSpPr>
            <p:nvPr/>
          </p:nvCxnSpPr>
          <p:spPr>
            <a:xfrm>
              <a:off x="3959584" y="4148242"/>
              <a:ext cx="0" cy="46333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DC0CCB2-2204-4479-0377-462875AC40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168" y="4160148"/>
              <a:ext cx="0" cy="451431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F80B9-C1D7-40B8-3AA5-EE3CE897D787}"/>
                </a:ext>
              </a:extLst>
            </p:cNvPr>
            <p:cNvCxnSpPr>
              <a:cxnSpLocks/>
            </p:cNvCxnSpPr>
            <p:nvPr/>
          </p:nvCxnSpPr>
          <p:spPr>
            <a:xfrm>
              <a:off x="3986112" y="4190336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990AAF4E-6DF4-1498-EE77-5A21D0873134}"/>
                </a:ext>
              </a:extLst>
            </p:cNvPr>
            <p:cNvCxnSpPr>
              <a:cxnSpLocks/>
            </p:cNvCxnSpPr>
            <p:nvPr/>
          </p:nvCxnSpPr>
          <p:spPr>
            <a:xfrm>
              <a:off x="3853472" y="4428699"/>
              <a:ext cx="0" cy="18288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2F25554-519C-BF02-B9C5-E7331EA0CACE}"/>
                </a:ext>
              </a:extLst>
            </p:cNvPr>
            <p:cNvCxnSpPr>
              <a:cxnSpLocks/>
            </p:cNvCxnSpPr>
            <p:nvPr/>
          </p:nvCxnSpPr>
          <p:spPr>
            <a:xfrm>
              <a:off x="3800416" y="4520139"/>
              <a:ext cx="0" cy="914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9758497-0FAD-85AB-4D25-A04EA1FB4901}"/>
                </a:ext>
              </a:extLst>
            </p:cNvPr>
            <p:cNvCxnSpPr>
              <a:cxnSpLocks/>
            </p:cNvCxnSpPr>
            <p:nvPr/>
          </p:nvCxnSpPr>
          <p:spPr>
            <a:xfrm>
              <a:off x="3880000" y="4245819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57FBB86-80E4-E038-80EA-A9AE44751F5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752" y="4218489"/>
              <a:ext cx="0" cy="3930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9E7568E7-1844-C6C8-8B37-DEAC83758413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48" y="4190336"/>
              <a:ext cx="0" cy="4212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1BE0D55-D540-0FC7-2196-EA0CE08EE097}"/>
                </a:ext>
              </a:extLst>
            </p:cNvPr>
            <p:cNvCxnSpPr>
              <a:cxnSpLocks/>
            </p:cNvCxnSpPr>
            <p:nvPr/>
          </p:nvCxnSpPr>
          <p:spPr>
            <a:xfrm>
              <a:off x="4357504" y="4245819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184D420-D8E5-FF15-08BC-51AB98AA8CF3}"/>
                </a:ext>
              </a:extLst>
            </p:cNvPr>
            <p:cNvCxnSpPr>
              <a:cxnSpLocks/>
            </p:cNvCxnSpPr>
            <p:nvPr/>
          </p:nvCxnSpPr>
          <p:spPr>
            <a:xfrm>
              <a:off x="4198336" y="4128826"/>
              <a:ext cx="0" cy="48275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7A7F43A-DBC7-F4F2-4193-E61A0B6C49E7}"/>
                </a:ext>
              </a:extLst>
            </p:cNvPr>
            <p:cNvCxnSpPr>
              <a:cxnSpLocks/>
            </p:cNvCxnSpPr>
            <p:nvPr/>
          </p:nvCxnSpPr>
          <p:spPr>
            <a:xfrm>
              <a:off x="4224864" y="4088514"/>
              <a:ext cx="0" cy="523065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5F2BBF4-64BE-361A-A744-817AB5A21BBA}"/>
                </a:ext>
              </a:extLst>
            </p:cNvPr>
            <p:cNvCxnSpPr>
              <a:cxnSpLocks/>
            </p:cNvCxnSpPr>
            <p:nvPr/>
          </p:nvCxnSpPr>
          <p:spPr>
            <a:xfrm>
              <a:off x="4251392" y="4110564"/>
              <a:ext cx="0" cy="501015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82C0987-D80B-AE38-9E83-1B7CB7890B7C}"/>
                </a:ext>
              </a:extLst>
            </p:cNvPr>
            <p:cNvCxnSpPr>
              <a:cxnSpLocks/>
            </p:cNvCxnSpPr>
            <p:nvPr/>
          </p:nvCxnSpPr>
          <p:spPr>
            <a:xfrm>
              <a:off x="4330976" y="4245819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012324A-8D89-2A97-7DC8-A439BBE022EB}"/>
                </a:ext>
              </a:extLst>
            </p:cNvPr>
            <p:cNvCxnSpPr>
              <a:cxnSpLocks/>
            </p:cNvCxnSpPr>
            <p:nvPr/>
          </p:nvCxnSpPr>
          <p:spPr>
            <a:xfrm>
              <a:off x="4277920" y="4126042"/>
              <a:ext cx="0" cy="48553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25F03E5-D97B-BBC1-66F3-C243054F4E83}"/>
                </a:ext>
              </a:extLst>
            </p:cNvPr>
            <p:cNvCxnSpPr>
              <a:cxnSpLocks/>
            </p:cNvCxnSpPr>
            <p:nvPr/>
          </p:nvCxnSpPr>
          <p:spPr>
            <a:xfrm>
              <a:off x="4145280" y="4228014"/>
              <a:ext cx="0" cy="383565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4C43EE-3B48-4A6A-BA43-F9298353011B}"/>
                </a:ext>
              </a:extLst>
            </p:cNvPr>
            <p:cNvCxnSpPr>
              <a:cxnSpLocks/>
            </p:cNvCxnSpPr>
            <p:nvPr/>
          </p:nvCxnSpPr>
          <p:spPr>
            <a:xfrm>
              <a:off x="4092224" y="4218489"/>
              <a:ext cx="0" cy="3930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60EA82-2905-FE93-7ECF-B3C719A98CF6}"/>
                </a:ext>
              </a:extLst>
            </p:cNvPr>
            <p:cNvCxnSpPr>
              <a:cxnSpLocks/>
            </p:cNvCxnSpPr>
            <p:nvPr/>
          </p:nvCxnSpPr>
          <p:spPr>
            <a:xfrm>
              <a:off x="4171808" y="4245819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5AAD312-3CFF-3284-5396-69BED0AE52AE}"/>
                </a:ext>
              </a:extLst>
            </p:cNvPr>
            <p:cNvCxnSpPr>
              <a:cxnSpLocks/>
            </p:cNvCxnSpPr>
            <p:nvPr/>
          </p:nvCxnSpPr>
          <p:spPr>
            <a:xfrm>
              <a:off x="4384032" y="4281592"/>
              <a:ext cx="0" cy="329987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16614FE-AB1C-4797-11FC-9067BDDD3734}"/>
                </a:ext>
              </a:extLst>
            </p:cNvPr>
            <p:cNvCxnSpPr>
              <a:cxnSpLocks/>
            </p:cNvCxnSpPr>
            <p:nvPr/>
          </p:nvCxnSpPr>
          <p:spPr>
            <a:xfrm>
              <a:off x="4437088" y="4368810"/>
              <a:ext cx="0" cy="242769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39640BE-1DFE-537F-722B-188AF8138ADB}"/>
                </a:ext>
              </a:extLst>
            </p:cNvPr>
            <p:cNvCxnSpPr>
              <a:cxnSpLocks/>
            </p:cNvCxnSpPr>
            <p:nvPr/>
          </p:nvCxnSpPr>
          <p:spPr>
            <a:xfrm>
              <a:off x="4410560" y="4291539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5CCFB9E-F5A1-BC0F-40CD-CE10D48C3D8D}"/>
                </a:ext>
              </a:extLst>
            </p:cNvPr>
            <p:cNvCxnSpPr>
              <a:cxnSpLocks/>
            </p:cNvCxnSpPr>
            <p:nvPr/>
          </p:nvCxnSpPr>
          <p:spPr>
            <a:xfrm>
              <a:off x="4490144" y="4245819"/>
              <a:ext cx="0" cy="3657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C1907FD-9EB6-BB4A-5E85-F156865BFA5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672" y="4291539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2451662-4CA1-F9ED-EEEA-D3E97D578ACD}"/>
                </a:ext>
              </a:extLst>
            </p:cNvPr>
            <p:cNvCxnSpPr>
              <a:cxnSpLocks/>
            </p:cNvCxnSpPr>
            <p:nvPr/>
          </p:nvCxnSpPr>
          <p:spPr>
            <a:xfrm>
              <a:off x="4463616" y="4259789"/>
              <a:ext cx="0" cy="3517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7B1CE4C-03B4-37E7-2DFC-A89B4A521B68}"/>
                </a:ext>
              </a:extLst>
            </p:cNvPr>
            <p:cNvCxnSpPr>
              <a:cxnSpLocks/>
            </p:cNvCxnSpPr>
            <p:nvPr/>
          </p:nvCxnSpPr>
          <p:spPr>
            <a:xfrm>
              <a:off x="4543200" y="4337259"/>
              <a:ext cx="0" cy="27432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F37BD08-A3E7-7E16-48E6-963593D85E28}"/>
                </a:ext>
              </a:extLst>
            </p:cNvPr>
            <p:cNvCxnSpPr>
              <a:cxnSpLocks/>
            </p:cNvCxnSpPr>
            <p:nvPr/>
          </p:nvCxnSpPr>
          <p:spPr>
            <a:xfrm>
              <a:off x="4596256" y="4328026"/>
              <a:ext cx="0" cy="28355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1BC1C3B-86BA-6325-861C-6F44131744FF}"/>
                </a:ext>
              </a:extLst>
            </p:cNvPr>
            <p:cNvCxnSpPr>
              <a:cxnSpLocks/>
            </p:cNvCxnSpPr>
            <p:nvPr/>
          </p:nvCxnSpPr>
          <p:spPr>
            <a:xfrm>
              <a:off x="4569728" y="4291539"/>
              <a:ext cx="0" cy="32004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84E7C2-F2F0-CE0D-B1BB-31D1E3474B1E}"/>
                </a:ext>
              </a:extLst>
            </p:cNvPr>
            <p:cNvCxnSpPr>
              <a:cxnSpLocks/>
            </p:cNvCxnSpPr>
            <p:nvPr/>
          </p:nvCxnSpPr>
          <p:spPr>
            <a:xfrm>
              <a:off x="4649312" y="4420127"/>
              <a:ext cx="0" cy="191452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FE73E91-E386-0C50-CD1D-8DCB0468450E}"/>
                </a:ext>
              </a:extLst>
            </p:cNvPr>
            <p:cNvCxnSpPr>
              <a:cxnSpLocks/>
            </p:cNvCxnSpPr>
            <p:nvPr/>
          </p:nvCxnSpPr>
          <p:spPr>
            <a:xfrm>
              <a:off x="4675840" y="4474419"/>
              <a:ext cx="0" cy="13716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B6ED58F-198A-4BD5-99A5-C4646D7CA7D8}"/>
                </a:ext>
              </a:extLst>
            </p:cNvPr>
            <p:cNvCxnSpPr>
              <a:cxnSpLocks/>
            </p:cNvCxnSpPr>
            <p:nvPr/>
          </p:nvCxnSpPr>
          <p:spPr>
            <a:xfrm>
              <a:off x="4622784" y="4380836"/>
              <a:ext cx="0" cy="230743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893D0A4-3B85-2C56-EB7A-E4107EB56188}"/>
                </a:ext>
              </a:extLst>
            </p:cNvPr>
            <p:cNvCxnSpPr>
              <a:cxnSpLocks/>
            </p:cNvCxnSpPr>
            <p:nvPr/>
          </p:nvCxnSpPr>
          <p:spPr>
            <a:xfrm>
              <a:off x="4702384" y="4539189"/>
              <a:ext cx="0" cy="72390"/>
            </a:xfrm>
            <a:prstGeom prst="line">
              <a:avLst/>
            </a:prstGeom>
            <a:ln w="28575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4A96EF8-1896-9751-161A-AD5AF14C6051}"/>
                </a:ext>
              </a:extLst>
            </p:cNvPr>
            <p:cNvCxnSpPr>
              <a:cxnSpLocks/>
            </p:cNvCxnSpPr>
            <p:nvPr/>
          </p:nvCxnSpPr>
          <p:spPr>
            <a:xfrm>
              <a:off x="3644029" y="4611579"/>
              <a:ext cx="1281113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569335-593F-D6DA-8CBB-0277D21FED27}"/>
                </a:ext>
              </a:extLst>
            </p:cNvPr>
            <p:cNvCxnSpPr>
              <a:cxnSpLocks/>
            </p:cNvCxnSpPr>
            <p:nvPr/>
          </p:nvCxnSpPr>
          <p:spPr>
            <a:xfrm>
              <a:off x="3758329" y="4611579"/>
              <a:ext cx="966605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60DA644-E68F-BE14-24BA-04BE38ACD0BD}"/>
                </a:ext>
              </a:extLst>
            </p:cNvPr>
            <p:cNvSpPr txBox="1"/>
            <p:nvPr/>
          </p:nvSpPr>
          <p:spPr>
            <a:xfrm>
              <a:off x="3311297" y="4507875"/>
              <a:ext cx="40908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Peaks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2D44E5C-3F2C-CB9C-1A07-84B07E46D2FF}"/>
                </a:ext>
              </a:extLst>
            </p:cNvPr>
            <p:cNvSpPr/>
            <p:nvPr/>
          </p:nvSpPr>
          <p:spPr>
            <a:xfrm>
              <a:off x="4116975" y="3861011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031C0C4-C565-4950-930F-BD8A5366AA85}"/>
                </a:ext>
              </a:extLst>
            </p:cNvPr>
            <p:cNvSpPr/>
            <p:nvPr/>
          </p:nvSpPr>
          <p:spPr>
            <a:xfrm>
              <a:off x="3965756" y="3861011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00F3A3AC-DBEB-EDD5-6937-BA608818EFF5}"/>
                </a:ext>
              </a:extLst>
            </p:cNvPr>
            <p:cNvSpPr/>
            <p:nvPr/>
          </p:nvSpPr>
          <p:spPr>
            <a:xfrm>
              <a:off x="4341273" y="3861011"/>
              <a:ext cx="91440" cy="731520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C6B68D8-90FE-2A35-4EFC-4A40AD371AC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448" y="3856145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17A5F3D-E6C2-81D2-DCB7-01B5FCC8A226}"/>
                </a:ext>
              </a:extLst>
            </p:cNvPr>
            <p:cNvSpPr/>
            <p:nvPr/>
          </p:nvSpPr>
          <p:spPr>
            <a:xfrm>
              <a:off x="7663955" y="3755581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146" name="Connector: Elbow 145">
              <a:extLst>
                <a:ext uri="{FF2B5EF4-FFF2-40B4-BE49-F238E27FC236}">
                  <a16:creationId xmlns:a16="http://schemas.microsoft.com/office/drawing/2014/main" id="{65815AF6-9EE3-D277-9199-4798448F43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7098" y="3676501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F976450-323F-6CE6-141B-62D266C479F0}"/>
                </a:ext>
              </a:extLst>
            </p:cNvPr>
            <p:cNvSpPr txBox="1"/>
            <p:nvPr/>
          </p:nvSpPr>
          <p:spPr>
            <a:xfrm>
              <a:off x="7743097" y="2759364"/>
              <a:ext cx="14398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Targeted gene RNA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44AE043-0AB4-1742-3553-5E425EF4CB81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8158644" y="3379655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41770C2-E6F8-4ADF-F77C-347ED5612BA3}"/>
                </a:ext>
              </a:extLst>
            </p:cNvPr>
            <p:cNvSpPr/>
            <p:nvPr/>
          </p:nvSpPr>
          <p:spPr>
            <a:xfrm>
              <a:off x="8532352" y="3107114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56BA002-6B5D-6204-50C8-DDB06FC6A472}"/>
                </a:ext>
              </a:extLst>
            </p:cNvPr>
            <p:cNvSpPr/>
            <p:nvPr/>
          </p:nvSpPr>
          <p:spPr>
            <a:xfrm>
              <a:off x="8499544" y="3160030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6AE9D72-8937-3972-6B21-9B030EAE217A}"/>
                </a:ext>
              </a:extLst>
            </p:cNvPr>
            <p:cNvCxnSpPr>
              <a:cxnSpLocks/>
            </p:cNvCxnSpPr>
            <p:nvPr/>
          </p:nvCxnSpPr>
          <p:spPr>
            <a:xfrm>
              <a:off x="7810340" y="3626113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1B5D2E3-B2B4-CD59-D7FE-AA067D44D69D}"/>
                </a:ext>
              </a:extLst>
            </p:cNvPr>
            <p:cNvSpPr/>
            <p:nvPr/>
          </p:nvSpPr>
          <p:spPr>
            <a:xfrm>
              <a:off x="7880847" y="3525549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5BC91FE1-4471-38E8-A1DF-DE66FDFDA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3990" y="3446469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00AF49E-9A0F-F98E-77D5-70FB66534042}"/>
                </a:ext>
              </a:extLst>
            </p:cNvPr>
            <p:cNvCxnSpPr>
              <a:cxnSpLocks/>
            </p:cNvCxnSpPr>
            <p:nvPr/>
          </p:nvCxnSpPr>
          <p:spPr>
            <a:xfrm>
              <a:off x="8090675" y="3261785"/>
              <a:ext cx="703110" cy="0"/>
            </a:xfrm>
            <a:prstGeom prst="line">
              <a:avLst/>
            </a:prstGeom>
            <a:ln w="19050">
              <a:solidFill>
                <a:srgbClr val="201C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D68A0BDE-01CA-E7CD-8A3D-6655C8DDCAA0}"/>
                </a:ext>
              </a:extLst>
            </p:cNvPr>
            <p:cNvSpPr/>
            <p:nvPr/>
          </p:nvSpPr>
          <p:spPr>
            <a:xfrm>
              <a:off x="8161182" y="3161221"/>
              <a:ext cx="274320" cy="91440"/>
            </a:xfrm>
            <a:prstGeom prst="rect">
              <a:avLst/>
            </a:prstGeom>
            <a:solidFill>
              <a:srgbClr val="00A3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500" b="1" dirty="0">
                  <a:latin typeface="Arial" panose="020B0604020202020204" pitchFamily="34" charset="0"/>
                  <a:cs typeface="Arial" panose="020B0604020202020204" pitchFamily="34" charset="0"/>
                </a:rPr>
                <a:t>GeneB</a:t>
              </a:r>
            </a:p>
          </p:txBody>
        </p:sp>
        <p:cxnSp>
          <p:nvCxnSpPr>
            <p:cNvPr id="156" name="Connector: Elbow 155">
              <a:extLst>
                <a:ext uri="{FF2B5EF4-FFF2-40B4-BE49-F238E27FC236}">
                  <a16:creationId xmlns:a16="http://schemas.microsoft.com/office/drawing/2014/main" id="{50D4CDE6-7228-CF4E-656D-2C3187A534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4325" y="3082141"/>
              <a:ext cx="244486" cy="161137"/>
            </a:xfrm>
            <a:prstGeom prst="bentConnector3">
              <a:avLst>
                <a:gd name="adj1" fmla="val 3736"/>
              </a:avLst>
            </a:prstGeom>
            <a:ln w="19050">
              <a:solidFill>
                <a:srgbClr val="00A3D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5FCB32B-4A68-6A98-534B-92F32D54F2C8}"/>
                </a:ext>
              </a:extLst>
            </p:cNvPr>
            <p:cNvSpPr/>
            <p:nvPr/>
          </p:nvSpPr>
          <p:spPr>
            <a:xfrm>
              <a:off x="8242946" y="3505872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176BB7-3C3B-DCEF-C685-70CC2E4A93F7}"/>
                </a:ext>
              </a:extLst>
            </p:cNvPr>
            <p:cNvSpPr/>
            <p:nvPr/>
          </p:nvSpPr>
          <p:spPr>
            <a:xfrm>
              <a:off x="8210138" y="3558788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7509450-8B23-63ED-E07F-8A0382CDD634}"/>
                </a:ext>
              </a:extLst>
            </p:cNvPr>
            <p:cNvSpPr/>
            <p:nvPr/>
          </p:nvSpPr>
          <p:spPr>
            <a:xfrm>
              <a:off x="8028845" y="3757891"/>
              <a:ext cx="294241" cy="47627"/>
            </a:xfrm>
            <a:custGeom>
              <a:avLst/>
              <a:gdLst>
                <a:gd name="connsiteX0" fmla="*/ 0 w 294241"/>
                <a:gd name="connsiteY0" fmla="*/ 47627 h 47627"/>
                <a:gd name="connsiteX1" fmla="*/ 89297 w 294241"/>
                <a:gd name="connsiteY1" fmla="*/ 2 h 47627"/>
                <a:gd name="connsiteX2" fmla="*/ 96441 w 294241"/>
                <a:gd name="connsiteY2" fmla="*/ 46437 h 47627"/>
                <a:gd name="connsiteX3" fmla="*/ 180975 w 294241"/>
                <a:gd name="connsiteY3" fmla="*/ 3574 h 47627"/>
                <a:gd name="connsiteX4" fmla="*/ 191691 w 294241"/>
                <a:gd name="connsiteY4" fmla="*/ 46437 h 47627"/>
                <a:gd name="connsiteX5" fmla="*/ 283369 w 294241"/>
                <a:gd name="connsiteY5" fmla="*/ 2 h 47627"/>
                <a:gd name="connsiteX6" fmla="*/ 291703 w 294241"/>
                <a:gd name="connsiteY6" fmla="*/ 44056 h 4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4241" h="47627">
                  <a:moveTo>
                    <a:pt x="0" y="47627"/>
                  </a:moveTo>
                  <a:cubicBezTo>
                    <a:pt x="36612" y="23913"/>
                    <a:pt x="73224" y="200"/>
                    <a:pt x="89297" y="2"/>
                  </a:cubicBezTo>
                  <a:cubicBezTo>
                    <a:pt x="105370" y="-196"/>
                    <a:pt x="81161" y="45842"/>
                    <a:pt x="96441" y="46437"/>
                  </a:cubicBezTo>
                  <a:cubicBezTo>
                    <a:pt x="111721" y="47032"/>
                    <a:pt x="165100" y="3574"/>
                    <a:pt x="180975" y="3574"/>
                  </a:cubicBezTo>
                  <a:cubicBezTo>
                    <a:pt x="196850" y="3574"/>
                    <a:pt x="174625" y="47032"/>
                    <a:pt x="191691" y="46437"/>
                  </a:cubicBezTo>
                  <a:cubicBezTo>
                    <a:pt x="208757" y="45842"/>
                    <a:pt x="266700" y="399"/>
                    <a:pt x="283369" y="2"/>
                  </a:cubicBezTo>
                  <a:cubicBezTo>
                    <a:pt x="300038" y="-395"/>
                    <a:pt x="292894" y="40286"/>
                    <a:pt x="291703" y="44056"/>
                  </a:cubicBezTo>
                </a:path>
              </a:pathLst>
            </a:custGeom>
            <a:solidFill>
              <a:srgbClr val="FFFFFF"/>
            </a:solidFill>
            <a:ln>
              <a:solidFill>
                <a:srgbClr val="00A3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0EC93FA-2693-446D-05EB-6EFA7B3F88B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932404" y="2800231"/>
              <a:ext cx="182880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6104494-A597-4756-9798-9B4AF3C8CBD4}"/>
                </a:ext>
              </a:extLst>
            </p:cNvPr>
            <p:cNvGrpSpPr/>
            <p:nvPr/>
          </p:nvGrpSpPr>
          <p:grpSpPr>
            <a:xfrm>
              <a:off x="4130697" y="2450077"/>
              <a:ext cx="1268366" cy="271403"/>
              <a:chOff x="6530808" y="3782282"/>
              <a:chExt cx="1268366" cy="271403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E5C35D36-A3D6-F947-FF8B-4071A8CAE0C6}"/>
                  </a:ext>
                </a:extLst>
              </p:cNvPr>
              <p:cNvGrpSpPr/>
              <p:nvPr/>
            </p:nvGrpSpPr>
            <p:grpSpPr>
              <a:xfrm>
                <a:off x="6683093" y="3782282"/>
                <a:ext cx="1108512" cy="184666"/>
                <a:chOff x="913805" y="3589005"/>
                <a:chExt cx="1108512" cy="184666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693252E-6DE4-5A26-9D0B-DFC8E9A573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165" y="3681338"/>
                  <a:ext cx="73152" cy="0"/>
                </a:xfrm>
                <a:prstGeom prst="line">
                  <a:avLst/>
                </a:prstGeom>
                <a:ln w="38100">
                  <a:solidFill>
                    <a:srgbClr val="C96B7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C5B64EF-4577-88AB-E36C-1DB263213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2819" y="3681338"/>
                  <a:ext cx="45720" cy="0"/>
                </a:xfrm>
                <a:prstGeom prst="line">
                  <a:avLst/>
                </a:prstGeom>
                <a:ln w="38100">
                  <a:solidFill>
                    <a:srgbClr val="877CB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9538E695-372B-E88D-0C4E-CB87A85B68FD}"/>
                    </a:ext>
                  </a:extLst>
                </p:cNvPr>
                <p:cNvSpPr txBox="1"/>
                <p:nvPr/>
              </p:nvSpPr>
              <p:spPr>
                <a:xfrm>
                  <a:off x="913805" y="3589005"/>
                  <a:ext cx="41069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Motifs</a:t>
                  </a:r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E9395F30-65AD-0DA9-80A5-81AA56A94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2837" y="3681338"/>
                  <a:ext cx="64008" cy="0"/>
                </a:xfrm>
                <a:prstGeom prst="line">
                  <a:avLst/>
                </a:prstGeom>
                <a:ln w="38100">
                  <a:solidFill>
                    <a:srgbClr val="428E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5F577BB8-3A43-29D7-98FF-68B878E78CD2}"/>
                  </a:ext>
                </a:extLst>
              </p:cNvPr>
              <p:cNvGrpSpPr/>
              <p:nvPr/>
            </p:nvGrpSpPr>
            <p:grpSpPr>
              <a:xfrm>
                <a:off x="6530808" y="3869019"/>
                <a:ext cx="1268366" cy="184666"/>
                <a:chOff x="6530808" y="3869019"/>
                <a:chExt cx="1268366" cy="184666"/>
              </a:xfrm>
            </p:grpSpPr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FBF49C30-F056-BFD3-A0D7-73BD598920E3}"/>
                    </a:ext>
                  </a:extLst>
                </p:cNvPr>
                <p:cNvSpPr txBox="1"/>
                <p:nvPr/>
              </p:nvSpPr>
              <p:spPr>
                <a:xfrm>
                  <a:off x="6530808" y="3869019"/>
                  <a:ext cx="56297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Footprints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F22685E8-B5DF-8A74-EEE9-F1E24E17E5C5}"/>
                    </a:ext>
                  </a:extLst>
                </p:cNvPr>
                <p:cNvSpPr/>
                <p:nvPr/>
              </p:nvSpPr>
              <p:spPr>
                <a:xfrm>
                  <a:off x="7707734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+++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D2E1596A-880B-F30D-3F19-280C6564D713}"/>
                    </a:ext>
                  </a:extLst>
                </p:cNvPr>
                <p:cNvSpPr/>
                <p:nvPr/>
              </p:nvSpPr>
              <p:spPr>
                <a:xfrm>
                  <a:off x="748029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+++</a:t>
                  </a: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D66AB239-6B46-A8A0-6B9D-40B662B40FAB}"/>
                    </a:ext>
                  </a:extLst>
                </p:cNvPr>
                <p:cNvSpPr/>
                <p:nvPr/>
              </p:nvSpPr>
              <p:spPr>
                <a:xfrm>
                  <a:off x="733072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+++</a:t>
                  </a:r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D67510-68B9-360B-83F4-82B9E4904924}"/>
                </a:ext>
              </a:extLst>
            </p:cNvPr>
            <p:cNvGrpSpPr/>
            <p:nvPr/>
          </p:nvGrpSpPr>
          <p:grpSpPr>
            <a:xfrm>
              <a:off x="3626329" y="3544781"/>
              <a:ext cx="1268366" cy="271403"/>
              <a:chOff x="6530808" y="3782282"/>
              <a:chExt cx="1268366" cy="271403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32AD5249-0D50-2945-91DF-1F5F568A6EC8}"/>
                  </a:ext>
                </a:extLst>
              </p:cNvPr>
              <p:cNvGrpSpPr/>
              <p:nvPr/>
            </p:nvGrpSpPr>
            <p:grpSpPr>
              <a:xfrm>
                <a:off x="6683093" y="3782282"/>
                <a:ext cx="1108512" cy="184666"/>
                <a:chOff x="913805" y="3589005"/>
                <a:chExt cx="1108512" cy="184666"/>
              </a:xfrm>
            </p:grpSpPr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68E51491-299C-E31E-7301-0174AFCE25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165" y="3681338"/>
                  <a:ext cx="73152" cy="0"/>
                </a:xfrm>
                <a:prstGeom prst="line">
                  <a:avLst/>
                </a:prstGeom>
                <a:ln w="38100">
                  <a:solidFill>
                    <a:srgbClr val="C96B7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C8F6055-A108-0FED-40A4-EA449D45A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2819" y="3681338"/>
                  <a:ext cx="45720" cy="0"/>
                </a:xfrm>
                <a:prstGeom prst="line">
                  <a:avLst/>
                </a:prstGeom>
                <a:ln w="38100">
                  <a:solidFill>
                    <a:srgbClr val="877CB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20BA44E8-54DA-7AB8-D667-C0E2ACE22816}"/>
                    </a:ext>
                  </a:extLst>
                </p:cNvPr>
                <p:cNvSpPr txBox="1"/>
                <p:nvPr/>
              </p:nvSpPr>
              <p:spPr>
                <a:xfrm>
                  <a:off x="913805" y="3589005"/>
                  <a:ext cx="41069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Motifs</a:t>
                  </a:r>
                </a:p>
              </p:txBody>
            </p: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5EA6CF2A-DA13-2E73-0BC5-FBCE5D6B7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2837" y="3681338"/>
                  <a:ext cx="64008" cy="0"/>
                </a:xfrm>
                <a:prstGeom prst="line">
                  <a:avLst/>
                </a:prstGeom>
                <a:ln w="38100">
                  <a:solidFill>
                    <a:srgbClr val="428E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0DC88F7C-6A32-046C-6F13-D9AF8CF32AEA}"/>
                  </a:ext>
                </a:extLst>
              </p:cNvPr>
              <p:cNvGrpSpPr/>
              <p:nvPr/>
            </p:nvGrpSpPr>
            <p:grpSpPr>
              <a:xfrm>
                <a:off x="6530808" y="3869019"/>
                <a:ext cx="1268366" cy="184666"/>
                <a:chOff x="6530808" y="3869019"/>
                <a:chExt cx="1268366" cy="184666"/>
              </a:xfrm>
            </p:grpSpPr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E5917179-82E7-64E0-BE54-07F2D611D616}"/>
                    </a:ext>
                  </a:extLst>
                </p:cNvPr>
                <p:cNvSpPr txBox="1"/>
                <p:nvPr/>
              </p:nvSpPr>
              <p:spPr>
                <a:xfrm>
                  <a:off x="6530808" y="3869019"/>
                  <a:ext cx="56297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Footprints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35E5CC68-EDB4-EAEC-EB73-077D127125D3}"/>
                    </a:ext>
                  </a:extLst>
                </p:cNvPr>
                <p:cNvSpPr/>
                <p:nvPr/>
              </p:nvSpPr>
              <p:spPr>
                <a:xfrm>
                  <a:off x="7707734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</a:t>
                  </a:r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DBB9BD3C-A58A-A425-6B05-E4ABC9DC17D5}"/>
                    </a:ext>
                  </a:extLst>
                </p:cNvPr>
                <p:cNvSpPr/>
                <p:nvPr/>
              </p:nvSpPr>
              <p:spPr>
                <a:xfrm>
                  <a:off x="748029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</a:t>
                  </a: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01E365C9-C1CE-9AD8-77C1-B36EEDF0205F}"/>
                    </a:ext>
                  </a:extLst>
                </p:cNvPr>
                <p:cNvSpPr/>
                <p:nvPr/>
              </p:nvSpPr>
              <p:spPr>
                <a:xfrm>
                  <a:off x="733072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++</a:t>
                  </a:r>
                </a:p>
              </p:txBody>
            </p:sp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DC4D27BE-0C37-B533-CCA9-D490FAA958C3}"/>
                </a:ext>
              </a:extLst>
            </p:cNvPr>
            <p:cNvGrpSpPr/>
            <p:nvPr/>
          </p:nvGrpSpPr>
          <p:grpSpPr>
            <a:xfrm>
              <a:off x="3158676" y="4601141"/>
              <a:ext cx="1268366" cy="271403"/>
              <a:chOff x="6530808" y="3782282"/>
              <a:chExt cx="1268366" cy="271403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889CDB5A-0F8E-7976-A314-2A3E78620D51}"/>
                  </a:ext>
                </a:extLst>
              </p:cNvPr>
              <p:cNvGrpSpPr/>
              <p:nvPr/>
            </p:nvGrpSpPr>
            <p:grpSpPr>
              <a:xfrm>
                <a:off x="6683093" y="3782282"/>
                <a:ext cx="1108512" cy="184666"/>
                <a:chOff x="913805" y="3589005"/>
                <a:chExt cx="1108512" cy="184666"/>
              </a:xfrm>
            </p:grpSpPr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27180CB1-3507-00F4-B720-88280BC447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49165" y="3681338"/>
                  <a:ext cx="73152" cy="0"/>
                </a:xfrm>
                <a:prstGeom prst="line">
                  <a:avLst/>
                </a:prstGeom>
                <a:ln w="38100">
                  <a:solidFill>
                    <a:srgbClr val="C96B7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81CFAF1-7B2F-DB21-BCC2-43847F6D2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72819" y="3681338"/>
                  <a:ext cx="45720" cy="0"/>
                </a:xfrm>
                <a:prstGeom prst="line">
                  <a:avLst/>
                </a:prstGeom>
                <a:ln w="38100">
                  <a:solidFill>
                    <a:srgbClr val="877CB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145CC48F-C9E9-BF2A-91FF-6F26588E66B1}"/>
                    </a:ext>
                  </a:extLst>
                </p:cNvPr>
                <p:cNvSpPr txBox="1"/>
                <p:nvPr/>
              </p:nvSpPr>
              <p:spPr>
                <a:xfrm>
                  <a:off x="913805" y="3589005"/>
                  <a:ext cx="41069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Motifs</a:t>
                  </a:r>
                </a:p>
              </p:txBody>
            </p: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883194F7-32F7-E95D-1FEB-ED653C325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2837" y="3681338"/>
                  <a:ext cx="64008" cy="0"/>
                </a:xfrm>
                <a:prstGeom prst="line">
                  <a:avLst/>
                </a:prstGeom>
                <a:ln w="38100">
                  <a:solidFill>
                    <a:srgbClr val="428E8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81615258-477B-1B2C-6680-6180828A4391}"/>
                  </a:ext>
                </a:extLst>
              </p:cNvPr>
              <p:cNvGrpSpPr/>
              <p:nvPr/>
            </p:nvGrpSpPr>
            <p:grpSpPr>
              <a:xfrm>
                <a:off x="6530808" y="3869019"/>
                <a:ext cx="1268366" cy="184666"/>
                <a:chOff x="6530808" y="3869019"/>
                <a:chExt cx="1268366" cy="184666"/>
              </a:xfrm>
            </p:grpSpPr>
            <p:sp>
              <p:nvSpPr>
                <p:cNvPr id="186" name="TextBox 185">
                  <a:extLst>
                    <a:ext uri="{FF2B5EF4-FFF2-40B4-BE49-F238E27FC236}">
                      <a16:creationId xmlns:a16="http://schemas.microsoft.com/office/drawing/2014/main" id="{1248043E-FB3A-9EB1-3E82-B5ECD93ADD5B}"/>
                    </a:ext>
                  </a:extLst>
                </p:cNvPr>
                <p:cNvSpPr txBox="1"/>
                <p:nvPr/>
              </p:nvSpPr>
              <p:spPr>
                <a:xfrm>
                  <a:off x="6530808" y="3869019"/>
                  <a:ext cx="56297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b="1" dirty="0">
                      <a:solidFill>
                        <a:srgbClr val="201C1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Footprints</a:t>
                  </a: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220A4F2-2AB1-F965-116B-BDE8B95C372C}"/>
                    </a:ext>
                  </a:extLst>
                </p:cNvPr>
                <p:cNvSpPr/>
                <p:nvPr/>
              </p:nvSpPr>
              <p:spPr>
                <a:xfrm>
                  <a:off x="7707734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6D423C1E-B0D7-FAC6-2218-684BA72CAB41}"/>
                    </a:ext>
                  </a:extLst>
                </p:cNvPr>
                <p:cNvSpPr/>
                <p:nvPr/>
              </p:nvSpPr>
              <p:spPr>
                <a:xfrm>
                  <a:off x="748029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6DF90BA7-389C-692F-F960-358ACABD0096}"/>
                    </a:ext>
                  </a:extLst>
                </p:cNvPr>
                <p:cNvSpPr/>
                <p:nvPr/>
              </p:nvSpPr>
              <p:spPr>
                <a:xfrm>
                  <a:off x="7330726" y="3938493"/>
                  <a:ext cx="91440" cy="45719"/>
                </a:xfrm>
                <a:prstGeom prst="rect">
                  <a:avLst/>
                </a:prstGeom>
                <a:solidFill>
                  <a:srgbClr val="4656A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3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+</a:t>
                  </a:r>
                </a:p>
              </p:txBody>
            </p:sp>
          </p:grp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26BF73F-D63C-CC8F-B4B4-8552AACC6827}"/>
                </a:ext>
              </a:extLst>
            </p:cNvPr>
            <p:cNvSpPr txBox="1"/>
            <p:nvPr/>
          </p:nvSpPr>
          <p:spPr>
            <a:xfrm rot="18000000">
              <a:off x="3052624" y="3302007"/>
              <a:ext cx="853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Individuals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9A9A6D0A-AF08-111B-2D84-90D7A3DD1DB9}"/>
                </a:ext>
              </a:extLst>
            </p:cNvPr>
            <p:cNvSpPr txBox="1"/>
            <p:nvPr/>
          </p:nvSpPr>
          <p:spPr>
            <a:xfrm>
              <a:off x="5501495" y="1725592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ATAC</a:t>
              </a: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5C244EA-89DF-4345-1A8C-BD7331DB651A}"/>
                </a:ext>
              </a:extLst>
            </p:cNvPr>
            <p:cNvSpPr/>
            <p:nvPr/>
          </p:nvSpPr>
          <p:spPr>
            <a:xfrm>
              <a:off x="5277737" y="4100463"/>
              <a:ext cx="2472690" cy="685344"/>
            </a:xfrm>
            <a:custGeom>
              <a:avLst/>
              <a:gdLst>
                <a:gd name="connsiteX0" fmla="*/ 0 w 2472690"/>
                <a:gd name="connsiteY0" fmla="*/ 567690 h 685344"/>
                <a:gd name="connsiteX1" fmla="*/ 1371600 w 2472690"/>
                <a:gd name="connsiteY1" fmla="*/ 643890 h 685344"/>
                <a:gd name="connsiteX2" fmla="*/ 2472690 w 2472690"/>
                <a:gd name="connsiteY2" fmla="*/ 0 h 6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2690" h="685344">
                  <a:moveTo>
                    <a:pt x="0" y="567690"/>
                  </a:moveTo>
                  <a:cubicBezTo>
                    <a:pt x="479742" y="653097"/>
                    <a:pt x="959485" y="738505"/>
                    <a:pt x="1371600" y="643890"/>
                  </a:cubicBezTo>
                  <a:cubicBezTo>
                    <a:pt x="1783715" y="549275"/>
                    <a:pt x="2292985" y="127635"/>
                    <a:pt x="2472690" y="0"/>
                  </a:cubicBezTo>
                </a:path>
              </a:pathLst>
            </a:custGeom>
            <a:noFill/>
            <a:ln>
              <a:prstDash val="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3130FE-4045-C12D-8BD9-A1B77AF66391}"/>
                </a:ext>
              </a:extLst>
            </p:cNvPr>
            <p:cNvSpPr/>
            <p:nvPr/>
          </p:nvSpPr>
          <p:spPr>
            <a:xfrm>
              <a:off x="5284659" y="4100463"/>
              <a:ext cx="1085850" cy="499446"/>
            </a:xfrm>
            <a:custGeom>
              <a:avLst/>
              <a:gdLst>
                <a:gd name="connsiteX0" fmla="*/ 0 w 1085850"/>
                <a:gd name="connsiteY0" fmla="*/ 422910 h 499446"/>
                <a:gd name="connsiteX1" fmla="*/ 480060 w 1085850"/>
                <a:gd name="connsiteY1" fmla="*/ 499110 h 499446"/>
                <a:gd name="connsiteX2" fmla="*/ 872490 w 1085850"/>
                <a:gd name="connsiteY2" fmla="*/ 396240 h 499446"/>
                <a:gd name="connsiteX3" fmla="*/ 1085850 w 1085850"/>
                <a:gd name="connsiteY3" fmla="*/ 0 h 49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5850" h="499446">
                  <a:moveTo>
                    <a:pt x="0" y="422910"/>
                  </a:moveTo>
                  <a:cubicBezTo>
                    <a:pt x="167322" y="463232"/>
                    <a:pt x="334645" y="503555"/>
                    <a:pt x="480060" y="499110"/>
                  </a:cubicBezTo>
                  <a:cubicBezTo>
                    <a:pt x="625475" y="494665"/>
                    <a:pt x="771525" y="479425"/>
                    <a:pt x="872490" y="396240"/>
                  </a:cubicBezTo>
                  <a:cubicBezTo>
                    <a:pt x="973455" y="313055"/>
                    <a:pt x="1044575" y="82550"/>
                    <a:pt x="1085850" y="0"/>
                  </a:cubicBezTo>
                </a:path>
              </a:pathLst>
            </a:custGeom>
            <a:noFill/>
            <a:ln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9349DADD-FF7B-DCC1-0051-02F0BF1344D7}"/>
                </a:ext>
              </a:extLst>
            </p:cNvPr>
            <p:cNvSpPr txBox="1"/>
            <p:nvPr/>
          </p:nvSpPr>
          <p:spPr>
            <a:xfrm>
              <a:off x="4661668" y="4227642"/>
              <a:ext cx="16738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R&gt;&gt;0|R&lt;&lt;0; FDR &lt;0.05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19695ED9-3196-582A-CBDB-E1B6F6CAAADC}"/>
                </a:ext>
              </a:extLst>
            </p:cNvPr>
            <p:cNvSpPr txBox="1"/>
            <p:nvPr/>
          </p:nvSpPr>
          <p:spPr>
            <a:xfrm>
              <a:off x="6385955" y="4461726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R~0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5ADDEBB0-D83F-D308-8658-E4A4D03516F2}"/>
                </a:ext>
              </a:extLst>
            </p:cNvPr>
            <p:cNvSpPr txBox="1"/>
            <p:nvPr/>
          </p:nvSpPr>
          <p:spPr>
            <a:xfrm rot="18000000">
              <a:off x="5827174" y="3254378"/>
              <a:ext cx="853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Individuals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9AE7D1D-FF16-A137-E4E6-A94FAF55786E}"/>
                </a:ext>
              </a:extLst>
            </p:cNvPr>
            <p:cNvSpPr txBox="1"/>
            <p:nvPr/>
          </p:nvSpPr>
          <p:spPr>
            <a:xfrm rot="18000000">
              <a:off x="7289074" y="3256760"/>
              <a:ext cx="85311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Individuals</a:t>
              </a: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0265BB38-3F71-8F0C-FE97-1A0EDFE7ED8B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61865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D480-4189-FC32-741C-91C6EACB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Predict essential TF via Hyperlink-Induced Topic Search (HITS)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2028E-7E93-2D6B-4668-58067F0187D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pic>
        <p:nvPicPr>
          <p:cNvPr id="1026" name="Picture 2" descr="HITS- Hubs and Authorities">
            <a:extLst>
              <a:ext uri="{FF2B5EF4-FFF2-40B4-BE49-F238E27FC236}">
                <a16:creationId xmlns:a16="http://schemas.microsoft.com/office/drawing/2014/main" id="{16D1D3F9-5D24-E3FF-D702-8C7C9C6E2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6286" r="3954" b="11708"/>
          <a:stretch/>
        </p:blipFill>
        <p:spPr bwMode="auto">
          <a:xfrm>
            <a:off x="962518" y="3766482"/>
            <a:ext cx="5133482" cy="248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ITS Algorithm - Hubs and Authorities on the Internet">
            <a:extLst>
              <a:ext uri="{FF2B5EF4-FFF2-40B4-BE49-F238E27FC236}">
                <a16:creationId xmlns:a16="http://schemas.microsoft.com/office/drawing/2014/main" id="{CE187A63-926B-485D-9424-81B0C5FA2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91" y="1182726"/>
            <a:ext cx="4260713" cy="258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C1D97-2DAA-447A-A0B9-3087C8E1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286" y="2842402"/>
            <a:ext cx="3043740" cy="868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FBF3B-D7A0-4FE1-8EFB-717818EB913B}"/>
              </a:ext>
            </a:extLst>
          </p:cNvPr>
          <p:cNvSpPr txBox="1"/>
          <p:nvPr/>
        </p:nvSpPr>
        <p:spPr>
          <a:xfrm>
            <a:off x="6095999" y="1298713"/>
            <a:ext cx="46560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directed graph where nodes = TFs, enhancers, genes; edges = regulatory links (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TF→enhancer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enhancer→gene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we have for each delta condition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Assign each node a hub score ℎ𝑝​ and an authority score 𝑎𝑝​, initialized to 1 (or uniform). Iterative update rules: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8D4607-4038-4AD6-A4C8-7F6ED9285A10}"/>
              </a:ext>
            </a:extLst>
          </p:cNvPr>
          <p:cNvSpPr txBox="1"/>
          <p:nvPr/>
        </p:nvSpPr>
        <p:spPr>
          <a:xfrm>
            <a:off x="6200423" y="3958850"/>
            <a:ext cx="4656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​where 𝑞→𝑝 denotes edges pointing into 𝑝, and 𝑝→𝑟 edges going out from 𝑝. </a:t>
            </a:r>
          </a:p>
          <a:p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convergence (with normalization each iteration), TFs with highest hub scores are those that regulate many strong target nodes (authorities) → implying potential essential regulators.</a:t>
            </a:r>
          </a:p>
        </p:txBody>
      </p:sp>
    </p:spTree>
    <p:extLst>
      <p:ext uri="{BB962C8B-B14F-4D97-AF65-F5344CB8AC3E}">
        <p14:creationId xmlns:p14="http://schemas.microsoft.com/office/powerpoint/2010/main" val="2171642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411B-415D-26A7-1550-966BF49B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E3940-246D-DBC7-9855-90341E95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93" y="2342480"/>
            <a:ext cx="4572000" cy="3052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24459B-4923-E5B4-6FE5-71B9A0E3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02" y="1009651"/>
            <a:ext cx="3200400" cy="5272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1883E-010A-4C31-E096-09EE218986B7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8150434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A825-F451-2E27-9394-BC0B3F0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factors RNA-seq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78A045-4FD2-CB86-5FD3-AC057AFD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9" y="1392583"/>
            <a:ext cx="4466702" cy="41203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9D12E-5051-B883-A645-95AB274DE720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1741115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A825-F451-2E27-9394-BC0B3F0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Nutrient stress on spatial data (Pei, et.al)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412B1-31C7-7026-C1D7-AA6D2F6B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14423"/>
            <a:ext cx="9144000" cy="48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9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A825-F451-2E27-9394-BC0B3F0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Aggregated TF Footprints Reveal Nutrient-Stress Induced Lineage Transition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DD3F5-99CF-A0C3-01BF-429A3A29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08" y="1998316"/>
            <a:ext cx="9144000" cy="3173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1CEBDC-FA09-9B09-B358-0629D4BE94D2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</p:spTree>
    <p:extLst>
      <p:ext uri="{BB962C8B-B14F-4D97-AF65-F5344CB8AC3E}">
        <p14:creationId xmlns:p14="http://schemas.microsoft.com/office/powerpoint/2010/main" val="4269322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A825-F451-2E27-9394-BC0B3F07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Paired RNA-seq &amp; ATAC-seq Reveal Stress- and Lineage-Dependent Regulatory Shifts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419B7-B8D7-0320-DA19-EDBAE9616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1" r="-2"/>
          <a:stretch/>
        </p:blipFill>
        <p:spPr>
          <a:xfrm>
            <a:off x="2393156" y="1370718"/>
            <a:ext cx="7110411" cy="4459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669BE2-C130-9BFB-1F88-D209860A41E8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13098-34E1-4B69-809E-7A3FBE1F4995}"/>
              </a:ext>
            </a:extLst>
          </p:cNvPr>
          <p:cNvSpPr/>
          <p:nvPr/>
        </p:nvSpPr>
        <p:spPr>
          <a:xfrm>
            <a:off x="1950396" y="1143000"/>
            <a:ext cx="763621" cy="6906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3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3EBF1-5D71-91D3-DDB0-912770C4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Episcope- footprint alignment &amp; correction — integrating RNA/ATAC for gene regulatory networks (GRNs)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EA33B5-A3FA-F8B7-AB28-F1FB12CDB97C}"/>
              </a:ext>
            </a:extLst>
          </p:cNvPr>
          <p:cNvCxnSpPr>
            <a:cxnSpLocks/>
          </p:cNvCxnSpPr>
          <p:nvPr/>
        </p:nvCxnSpPr>
        <p:spPr>
          <a:xfrm>
            <a:off x="2704352" y="4055030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B011AF-3D7A-519F-9E2F-8149759AE8DE}"/>
              </a:ext>
            </a:extLst>
          </p:cNvPr>
          <p:cNvCxnSpPr>
            <a:cxnSpLocks/>
          </p:cNvCxnSpPr>
          <p:nvPr/>
        </p:nvCxnSpPr>
        <p:spPr>
          <a:xfrm>
            <a:off x="2890048" y="4152820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305564-C01A-3C30-857D-9F0554340447}"/>
              </a:ext>
            </a:extLst>
          </p:cNvPr>
          <p:cNvCxnSpPr>
            <a:cxnSpLocks/>
          </p:cNvCxnSpPr>
          <p:nvPr/>
        </p:nvCxnSpPr>
        <p:spPr>
          <a:xfrm>
            <a:off x="2943104" y="3953827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682D7B-5C52-4686-2F39-973DB0A11170}"/>
              </a:ext>
            </a:extLst>
          </p:cNvPr>
          <p:cNvCxnSpPr>
            <a:cxnSpLocks/>
          </p:cNvCxnSpPr>
          <p:nvPr/>
        </p:nvCxnSpPr>
        <p:spPr>
          <a:xfrm>
            <a:off x="2783936" y="3734990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A4EF18-6391-1A26-0544-4AF9E479A210}"/>
              </a:ext>
            </a:extLst>
          </p:cNvPr>
          <p:cNvCxnSpPr>
            <a:cxnSpLocks/>
          </p:cNvCxnSpPr>
          <p:nvPr/>
        </p:nvCxnSpPr>
        <p:spPr>
          <a:xfrm>
            <a:off x="2810464" y="3863006"/>
            <a:ext cx="0" cy="51206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B1BEF4-6CF8-BB20-7478-1D14C1565A1E}"/>
              </a:ext>
            </a:extLst>
          </p:cNvPr>
          <p:cNvCxnSpPr>
            <a:cxnSpLocks/>
          </p:cNvCxnSpPr>
          <p:nvPr/>
        </p:nvCxnSpPr>
        <p:spPr>
          <a:xfrm>
            <a:off x="2836992" y="3826430"/>
            <a:ext cx="0" cy="5486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F4230-5B4F-1916-0DC6-7A83B8E1788D}"/>
              </a:ext>
            </a:extLst>
          </p:cNvPr>
          <p:cNvCxnSpPr>
            <a:cxnSpLocks/>
          </p:cNvCxnSpPr>
          <p:nvPr/>
        </p:nvCxnSpPr>
        <p:spPr>
          <a:xfrm>
            <a:off x="2916576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7BDC15-6017-1656-E7CE-A10A9AAE9CF8}"/>
              </a:ext>
            </a:extLst>
          </p:cNvPr>
          <p:cNvCxnSpPr>
            <a:cxnSpLocks/>
          </p:cNvCxnSpPr>
          <p:nvPr/>
        </p:nvCxnSpPr>
        <p:spPr>
          <a:xfrm>
            <a:off x="2863520" y="4071743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B80301-149C-39B0-F3C9-C337A74AD1CB}"/>
              </a:ext>
            </a:extLst>
          </p:cNvPr>
          <p:cNvCxnSpPr>
            <a:cxnSpLocks/>
          </p:cNvCxnSpPr>
          <p:nvPr/>
        </p:nvCxnSpPr>
        <p:spPr>
          <a:xfrm>
            <a:off x="2730880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E8CF9A-C16F-285D-3164-B4474C7DF581}"/>
              </a:ext>
            </a:extLst>
          </p:cNvPr>
          <p:cNvCxnSpPr>
            <a:cxnSpLocks/>
          </p:cNvCxnSpPr>
          <p:nvPr/>
        </p:nvCxnSpPr>
        <p:spPr>
          <a:xfrm>
            <a:off x="2677824" y="4283630"/>
            <a:ext cx="0" cy="914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E1BA1E-7690-251B-61DF-768F26AC8ACB}"/>
              </a:ext>
            </a:extLst>
          </p:cNvPr>
          <p:cNvCxnSpPr>
            <a:cxnSpLocks/>
          </p:cNvCxnSpPr>
          <p:nvPr/>
        </p:nvCxnSpPr>
        <p:spPr>
          <a:xfrm>
            <a:off x="2757408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635203-2DFB-54C8-371C-9B61B9C45A6F}"/>
              </a:ext>
            </a:extLst>
          </p:cNvPr>
          <p:cNvCxnSpPr>
            <a:cxnSpLocks/>
          </p:cNvCxnSpPr>
          <p:nvPr/>
        </p:nvCxnSpPr>
        <p:spPr>
          <a:xfrm>
            <a:off x="2996160" y="4144327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6C3453-B0F4-CA02-EAE1-62FD91AEE884}"/>
              </a:ext>
            </a:extLst>
          </p:cNvPr>
          <p:cNvCxnSpPr>
            <a:cxnSpLocks/>
          </p:cNvCxnSpPr>
          <p:nvPr/>
        </p:nvCxnSpPr>
        <p:spPr>
          <a:xfrm>
            <a:off x="3181856" y="4152820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EB724B-94E6-FCB2-6533-884438FF5721}"/>
              </a:ext>
            </a:extLst>
          </p:cNvPr>
          <p:cNvCxnSpPr>
            <a:cxnSpLocks/>
          </p:cNvCxnSpPr>
          <p:nvPr/>
        </p:nvCxnSpPr>
        <p:spPr>
          <a:xfrm>
            <a:off x="3234912" y="4100750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3E847D-7298-85C0-2F57-A03A9AA3D552}"/>
              </a:ext>
            </a:extLst>
          </p:cNvPr>
          <p:cNvCxnSpPr>
            <a:cxnSpLocks/>
          </p:cNvCxnSpPr>
          <p:nvPr/>
        </p:nvCxnSpPr>
        <p:spPr>
          <a:xfrm>
            <a:off x="3075744" y="3734990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749364-38D9-0545-13A4-9CF624E5E478}"/>
              </a:ext>
            </a:extLst>
          </p:cNvPr>
          <p:cNvCxnSpPr>
            <a:cxnSpLocks/>
          </p:cNvCxnSpPr>
          <p:nvPr/>
        </p:nvCxnSpPr>
        <p:spPr>
          <a:xfrm>
            <a:off x="3102272" y="3704986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AF5A10-4AFD-57B1-206E-4719CD311F03}"/>
              </a:ext>
            </a:extLst>
          </p:cNvPr>
          <p:cNvCxnSpPr>
            <a:cxnSpLocks/>
          </p:cNvCxnSpPr>
          <p:nvPr/>
        </p:nvCxnSpPr>
        <p:spPr>
          <a:xfrm>
            <a:off x="3128800" y="3874055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359385-0F35-2081-9F31-F53396E10EDC}"/>
              </a:ext>
            </a:extLst>
          </p:cNvPr>
          <p:cNvCxnSpPr>
            <a:cxnSpLocks/>
          </p:cNvCxnSpPr>
          <p:nvPr/>
        </p:nvCxnSpPr>
        <p:spPr>
          <a:xfrm>
            <a:off x="3208384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AB8BDF-875B-EF78-71CD-AE2BB877F4FB}"/>
              </a:ext>
            </a:extLst>
          </p:cNvPr>
          <p:cNvCxnSpPr>
            <a:cxnSpLocks/>
          </p:cNvCxnSpPr>
          <p:nvPr/>
        </p:nvCxnSpPr>
        <p:spPr>
          <a:xfrm>
            <a:off x="3155328" y="3889533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625311-997D-AFA3-7F42-CE7EAF55FDF1}"/>
              </a:ext>
            </a:extLst>
          </p:cNvPr>
          <p:cNvCxnSpPr>
            <a:cxnSpLocks/>
          </p:cNvCxnSpPr>
          <p:nvPr/>
        </p:nvCxnSpPr>
        <p:spPr>
          <a:xfrm>
            <a:off x="3022688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7D3AA-E474-B9AF-1EBC-BE85DD524BD3}"/>
              </a:ext>
            </a:extLst>
          </p:cNvPr>
          <p:cNvCxnSpPr>
            <a:cxnSpLocks/>
          </p:cNvCxnSpPr>
          <p:nvPr/>
        </p:nvCxnSpPr>
        <p:spPr>
          <a:xfrm>
            <a:off x="2969632" y="4071743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7D276D-9FFE-DFC4-5DCB-7672C913B9D8}"/>
              </a:ext>
            </a:extLst>
          </p:cNvPr>
          <p:cNvCxnSpPr>
            <a:cxnSpLocks/>
          </p:cNvCxnSpPr>
          <p:nvPr/>
        </p:nvCxnSpPr>
        <p:spPr>
          <a:xfrm>
            <a:off x="3049216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B54E76-7DC0-9452-9178-428E77951164}"/>
              </a:ext>
            </a:extLst>
          </p:cNvPr>
          <p:cNvCxnSpPr>
            <a:cxnSpLocks/>
          </p:cNvCxnSpPr>
          <p:nvPr/>
        </p:nvCxnSpPr>
        <p:spPr>
          <a:xfrm>
            <a:off x="3261440" y="4259698"/>
            <a:ext cx="0" cy="1153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5209AE-3DBC-388D-478E-89EECA3C195A}"/>
              </a:ext>
            </a:extLst>
          </p:cNvPr>
          <p:cNvCxnSpPr>
            <a:cxnSpLocks/>
          </p:cNvCxnSpPr>
          <p:nvPr/>
        </p:nvCxnSpPr>
        <p:spPr>
          <a:xfrm>
            <a:off x="3314496" y="4132301"/>
            <a:ext cx="0" cy="24276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39B6A2F-5DF4-8930-B4B3-B05B8802385B}"/>
              </a:ext>
            </a:extLst>
          </p:cNvPr>
          <p:cNvCxnSpPr>
            <a:cxnSpLocks/>
          </p:cNvCxnSpPr>
          <p:nvPr/>
        </p:nvCxnSpPr>
        <p:spPr>
          <a:xfrm>
            <a:off x="3287968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5AD43B-DC4D-6219-5573-1CE63554CE5B}"/>
              </a:ext>
            </a:extLst>
          </p:cNvPr>
          <p:cNvCxnSpPr>
            <a:cxnSpLocks/>
          </p:cNvCxnSpPr>
          <p:nvPr/>
        </p:nvCxnSpPr>
        <p:spPr>
          <a:xfrm>
            <a:off x="3367552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E6E7D0-2AEA-F256-E212-76E6F5ED6117}"/>
              </a:ext>
            </a:extLst>
          </p:cNvPr>
          <p:cNvCxnSpPr>
            <a:cxnSpLocks/>
          </p:cNvCxnSpPr>
          <p:nvPr/>
        </p:nvCxnSpPr>
        <p:spPr>
          <a:xfrm>
            <a:off x="3394080" y="4055030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E8AE47-E5B4-4DD8-0DBC-3105B5425215}"/>
              </a:ext>
            </a:extLst>
          </p:cNvPr>
          <p:cNvCxnSpPr>
            <a:cxnSpLocks/>
          </p:cNvCxnSpPr>
          <p:nvPr/>
        </p:nvCxnSpPr>
        <p:spPr>
          <a:xfrm>
            <a:off x="3341024" y="4023280"/>
            <a:ext cx="0" cy="3517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6F9245-96E7-E8BF-EDDA-2CA181F3AC81}"/>
              </a:ext>
            </a:extLst>
          </p:cNvPr>
          <p:cNvCxnSpPr>
            <a:cxnSpLocks/>
          </p:cNvCxnSpPr>
          <p:nvPr/>
        </p:nvCxnSpPr>
        <p:spPr>
          <a:xfrm>
            <a:off x="3420608" y="4100750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44C0C8-384C-E052-36C2-E024C0CD675E}"/>
              </a:ext>
            </a:extLst>
          </p:cNvPr>
          <p:cNvCxnSpPr>
            <a:cxnSpLocks/>
          </p:cNvCxnSpPr>
          <p:nvPr/>
        </p:nvCxnSpPr>
        <p:spPr>
          <a:xfrm>
            <a:off x="3473664" y="3953827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A3CB89A-405B-5716-9A25-C35862B7A145}"/>
              </a:ext>
            </a:extLst>
          </p:cNvPr>
          <p:cNvCxnSpPr>
            <a:cxnSpLocks/>
          </p:cNvCxnSpPr>
          <p:nvPr/>
        </p:nvCxnSpPr>
        <p:spPr>
          <a:xfrm>
            <a:off x="3447136" y="3936920"/>
            <a:ext cx="0" cy="4381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A70639-BCF9-ECEB-0EF3-88221DB0BC60}"/>
              </a:ext>
            </a:extLst>
          </p:cNvPr>
          <p:cNvCxnSpPr>
            <a:cxnSpLocks/>
          </p:cNvCxnSpPr>
          <p:nvPr/>
        </p:nvCxnSpPr>
        <p:spPr>
          <a:xfrm>
            <a:off x="3526720" y="4183618"/>
            <a:ext cx="0" cy="19145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0F7960-4421-989C-CECA-19E6910B7DAA}"/>
              </a:ext>
            </a:extLst>
          </p:cNvPr>
          <p:cNvCxnSpPr>
            <a:cxnSpLocks/>
          </p:cNvCxnSpPr>
          <p:nvPr/>
        </p:nvCxnSpPr>
        <p:spPr>
          <a:xfrm>
            <a:off x="3553248" y="4237910"/>
            <a:ext cx="0" cy="1371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778F5B-F8BE-D6BE-2FD5-C098F68D99E3}"/>
              </a:ext>
            </a:extLst>
          </p:cNvPr>
          <p:cNvCxnSpPr>
            <a:cxnSpLocks/>
          </p:cNvCxnSpPr>
          <p:nvPr/>
        </p:nvCxnSpPr>
        <p:spPr>
          <a:xfrm>
            <a:off x="3500192" y="4144327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F6722E-5B62-107B-E51A-8117C8EC951F}"/>
              </a:ext>
            </a:extLst>
          </p:cNvPr>
          <p:cNvCxnSpPr>
            <a:cxnSpLocks/>
          </p:cNvCxnSpPr>
          <p:nvPr/>
        </p:nvCxnSpPr>
        <p:spPr>
          <a:xfrm>
            <a:off x="3579792" y="4302680"/>
            <a:ext cx="0" cy="723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F379CC6-5E62-ABA2-8549-FEE423E8AA97}"/>
              </a:ext>
            </a:extLst>
          </p:cNvPr>
          <p:cNvCxnSpPr>
            <a:cxnSpLocks/>
          </p:cNvCxnSpPr>
          <p:nvPr/>
        </p:nvCxnSpPr>
        <p:spPr>
          <a:xfrm>
            <a:off x="2521437" y="4375070"/>
            <a:ext cx="1281113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D905935-7262-2F42-355B-B6B59DDAF5E2}"/>
              </a:ext>
            </a:extLst>
          </p:cNvPr>
          <p:cNvCxnSpPr>
            <a:cxnSpLocks/>
          </p:cNvCxnSpPr>
          <p:nvPr/>
        </p:nvCxnSpPr>
        <p:spPr>
          <a:xfrm>
            <a:off x="2635737" y="4375070"/>
            <a:ext cx="966605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17EEDF-9757-83BC-098C-4DD3E929F39C}"/>
              </a:ext>
            </a:extLst>
          </p:cNvPr>
          <p:cNvSpPr txBox="1"/>
          <p:nvPr/>
        </p:nvSpPr>
        <p:spPr>
          <a:xfrm>
            <a:off x="2188705" y="4271366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124A31-2559-A8F9-5ACA-62742A1C04F9}"/>
              </a:ext>
            </a:extLst>
          </p:cNvPr>
          <p:cNvSpPr/>
          <p:nvPr/>
        </p:nvSpPr>
        <p:spPr>
          <a:xfrm>
            <a:off x="2984233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87706-0BA0-3235-91AF-FF2B2EB503C0}"/>
              </a:ext>
            </a:extLst>
          </p:cNvPr>
          <p:cNvSpPr/>
          <p:nvPr/>
        </p:nvSpPr>
        <p:spPr>
          <a:xfrm>
            <a:off x="2833014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53FDD40-E26A-C80D-D4CD-1AAC275337ED}"/>
              </a:ext>
            </a:extLst>
          </p:cNvPr>
          <p:cNvSpPr/>
          <p:nvPr/>
        </p:nvSpPr>
        <p:spPr>
          <a:xfrm>
            <a:off x="3208531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81CABCE-DA66-8C27-BF7C-C50EAAA4E77D}"/>
              </a:ext>
            </a:extLst>
          </p:cNvPr>
          <p:cNvSpPr txBox="1"/>
          <p:nvPr/>
        </p:nvSpPr>
        <p:spPr>
          <a:xfrm>
            <a:off x="2039274" y="6076620"/>
            <a:ext cx="59282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the footprint alignment and correction, n of unique footprints drops from ~10M to ~1.5M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A51FBB1-2618-F4FE-70D2-0F6D864916CD}"/>
              </a:ext>
            </a:extLst>
          </p:cNvPr>
          <p:cNvSpPr txBox="1"/>
          <p:nvPr/>
        </p:nvSpPr>
        <p:spPr>
          <a:xfrm>
            <a:off x="3967156" y="4237910"/>
            <a:ext cx="97975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 footprint score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6613A9-E9FD-D9FA-748E-AF6EBD23742A}"/>
              </a:ext>
            </a:extLst>
          </p:cNvPr>
          <p:cNvSpPr txBox="1"/>
          <p:nvPr/>
        </p:nvSpPr>
        <p:spPr>
          <a:xfrm>
            <a:off x="2034816" y="4382749"/>
            <a:ext cx="56297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0DD18618-A651-4E17-7568-8B7826557B0F}"/>
              </a:ext>
            </a:extLst>
          </p:cNvPr>
          <p:cNvGrpSpPr/>
          <p:nvPr/>
        </p:nvGrpSpPr>
        <p:grpSpPr>
          <a:xfrm>
            <a:off x="2034816" y="4509239"/>
            <a:ext cx="3155273" cy="184666"/>
            <a:chOff x="761520" y="2034055"/>
            <a:chExt cx="3155273" cy="184666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08217D1-2B59-88D1-783A-470A8E9EC4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3045" y="2126388"/>
              <a:ext cx="10573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7744616E-EFAE-3D16-4626-338A061ED0DB}"/>
                </a:ext>
              </a:extLst>
            </p:cNvPr>
            <p:cNvSpPr txBox="1"/>
            <p:nvPr/>
          </p:nvSpPr>
          <p:spPr>
            <a:xfrm>
              <a:off x="761520" y="20340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D71D510-440E-8CFF-1720-FF140738C4C4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89AB43AD-BDB3-8B06-83E2-1FD565A24323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89E9D945-1F7C-53A8-435F-B1E8170265D3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3CDA763-D485-3DAF-FBE5-CC6F8B7F8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1263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39E7EC9C-39E3-DE3F-E308-5F04B574A737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5B74B706-D25F-B94E-B3F6-8A24730E93F3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1263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D24FF15-E4D6-2572-CADE-12FFE4DE986B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1263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7F5924-4F09-B89F-7B2C-D5958B20F813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1263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2A4C9D3-647D-64C0-9551-FC053F570391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4FCBAB9-F391-4BD7-2F12-57702C59CFD1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75CFEF-920F-4BD2-6700-3778EF324C51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1263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1" name="Group 440">
            <a:extLst>
              <a:ext uri="{FF2B5EF4-FFF2-40B4-BE49-F238E27FC236}">
                <a16:creationId xmlns:a16="http://schemas.microsoft.com/office/drawing/2014/main" id="{4616E201-16BB-C046-2B1C-8807967DD233}"/>
              </a:ext>
            </a:extLst>
          </p:cNvPr>
          <p:cNvGrpSpPr/>
          <p:nvPr/>
        </p:nvGrpSpPr>
        <p:grpSpPr>
          <a:xfrm>
            <a:off x="2034816" y="4635729"/>
            <a:ext cx="3155273" cy="184666"/>
            <a:chOff x="761520" y="2186455"/>
            <a:chExt cx="3155273" cy="184666"/>
          </a:xfrm>
        </p:grpSpPr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642DC2A-A1D7-6D1E-D8E5-8C6295978755}"/>
                </a:ext>
              </a:extLst>
            </p:cNvPr>
            <p:cNvCxnSpPr>
              <a:cxnSpLocks/>
            </p:cNvCxnSpPr>
            <p:nvPr/>
          </p:nvCxnSpPr>
          <p:spPr>
            <a:xfrm>
              <a:off x="1532332" y="2278788"/>
              <a:ext cx="91440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3B77CB2B-941D-8914-13DF-51F7D4F391B8}"/>
                </a:ext>
              </a:extLst>
            </p:cNvPr>
            <p:cNvSpPr txBox="1"/>
            <p:nvPr/>
          </p:nvSpPr>
          <p:spPr>
            <a:xfrm>
              <a:off x="761520" y="21864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4EECAAAE-8110-41C5-C702-FA72E2ADDE69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DA6F1A3-80FB-E16E-B8C9-AD80F516671E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B8A195D5-412B-3E05-C607-C7E9D2E4C920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83D88960-129B-FF37-4A3A-3EFD7333D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2787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9E76750-B247-5B8D-B7EB-9732E6272294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7FEC169-AF05-4C51-80CB-5D78F12942E8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2787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4E298EE-2334-C42A-D554-B0780D554E84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2787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572BDA4E-05CE-A22A-482D-5484A316C255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2787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EEDD49E2-9561-D4F4-B301-DCE592C1B2D0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30E30BA4-4728-35AE-0918-25BAD0862DE0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8F1FF8D-BCBF-740E-D270-2E466DF03EF6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2787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44C544D5-9A3C-BDF2-3EFD-A0CE3E324EB7}"/>
              </a:ext>
            </a:extLst>
          </p:cNvPr>
          <p:cNvGrpSpPr/>
          <p:nvPr/>
        </p:nvGrpSpPr>
        <p:grpSpPr>
          <a:xfrm>
            <a:off x="2034816" y="4762219"/>
            <a:ext cx="3155273" cy="184666"/>
            <a:chOff x="761520" y="2338855"/>
            <a:chExt cx="3155273" cy="184666"/>
          </a:xfrm>
        </p:grpSpPr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E324A7-76E5-B3E6-802A-59B3D9F3684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00" y="2431188"/>
              <a:ext cx="91440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357C89E6-7F03-BEBA-C3FB-65852ACA2F25}"/>
                </a:ext>
              </a:extLst>
            </p:cNvPr>
            <p:cNvSpPr txBox="1"/>
            <p:nvPr/>
          </p:nvSpPr>
          <p:spPr>
            <a:xfrm>
              <a:off x="761520" y="23388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BD9B439-3870-F5CD-2B4A-D45C0D78387C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83607229-43D5-C93C-70A8-30D9ABEF6C8D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C152DCC7-7F5D-E23B-3ADE-8E3418D19CF0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1DEB1D40-DA80-8214-0C4D-7EDBFCB32F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4311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EAD9F26-8BD8-5E18-B52B-D341847DF25B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431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D98432C-C4C1-4298-8B8F-7EFA8B796291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91DAC36A-F965-FA6A-26BF-D07BC589859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431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5F6A3DDE-EB94-2610-A9A2-F46360879C5B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431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A635196-6684-AD0A-27A0-8E8A48B37B42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9AA593A-9FEE-692C-7EC6-5F1E5CEBE1B6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3417B55-3E08-08D6-8B7C-457EB0D01B2B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431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16D6D75E-93EE-D07F-E046-80127A96FED8}"/>
              </a:ext>
            </a:extLst>
          </p:cNvPr>
          <p:cNvGrpSpPr/>
          <p:nvPr/>
        </p:nvGrpSpPr>
        <p:grpSpPr>
          <a:xfrm>
            <a:off x="2034816" y="4888709"/>
            <a:ext cx="3155273" cy="184666"/>
            <a:chOff x="761520" y="2491255"/>
            <a:chExt cx="3155273" cy="184666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200B1651-9226-9BAD-8956-094C44E0D007}"/>
                </a:ext>
              </a:extLst>
            </p:cNvPr>
            <p:cNvSpPr txBox="1"/>
            <p:nvPr/>
          </p:nvSpPr>
          <p:spPr>
            <a:xfrm>
              <a:off x="761520" y="24912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F3DB4FFE-D113-4459-349D-4DD44CCF102C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18" y="2583588"/>
              <a:ext cx="116858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3950A06B-E091-F951-1A9D-F61A0A3FBE05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0BF2718-4E62-1B8A-962D-EDB5BD7B595F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F40CFF1-484A-AE81-55B7-327DC9671FD8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164FEDF-C02F-AFC2-B080-1B5463D02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5835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63470A1E-78A7-761A-CFE5-91F79B7CCC8D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1172A380-448F-2D91-4B07-709D4C8C5474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AC8BD92-BDA8-08B6-625C-2AD84DAF3B0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58E0B6D8-F1F9-5C95-23A1-C46A1DF3E3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659F2205-8524-881D-8CF0-90128FEE6AEA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5835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19813014-06C7-7ED2-FD70-540588DD907F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583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BA267502-6408-8D05-1D47-F8945650D822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5835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>
            <a:extLst>
              <a:ext uri="{FF2B5EF4-FFF2-40B4-BE49-F238E27FC236}">
                <a16:creationId xmlns:a16="http://schemas.microsoft.com/office/drawing/2014/main" id="{CA213787-42BC-C6AF-0F2A-794C1E5F96E9}"/>
              </a:ext>
            </a:extLst>
          </p:cNvPr>
          <p:cNvGrpSpPr/>
          <p:nvPr/>
        </p:nvGrpSpPr>
        <p:grpSpPr>
          <a:xfrm>
            <a:off x="2034816" y="5015199"/>
            <a:ext cx="3155273" cy="184666"/>
            <a:chOff x="761520" y="2643655"/>
            <a:chExt cx="3155273" cy="184666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CECC2FCA-576F-B829-EF26-A6E8AE7A43EA}"/>
                </a:ext>
              </a:extLst>
            </p:cNvPr>
            <p:cNvSpPr txBox="1"/>
            <p:nvPr/>
          </p:nvSpPr>
          <p:spPr>
            <a:xfrm>
              <a:off x="761520" y="26436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E1EBA00-22AA-1DBF-1E00-6A5918766DA3}"/>
                </a:ext>
              </a:extLst>
            </p:cNvPr>
            <p:cNvCxnSpPr>
              <a:cxnSpLocks/>
            </p:cNvCxnSpPr>
            <p:nvPr/>
          </p:nvCxnSpPr>
          <p:spPr>
            <a:xfrm>
              <a:off x="1712118" y="2735988"/>
              <a:ext cx="54608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8CF1A353-1CFC-85C1-3ED1-66EA032E575D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7E6E975-1C94-8704-D88F-F7712EDAA97C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EA31A3B-D22A-F994-9F81-5F3EA10A72C1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72EBA926-4159-2D74-088C-F655E2BB2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7359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1760C68-0EA1-071B-2BA5-666330FC2D83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EC9E2E9F-2FF3-E41D-BB19-C6027518AEFA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CB0E72C-2C7C-4853-05B9-58CE8C116593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BD8EF67-EDD9-9283-CD93-15E2F3B46E37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45E26D20-D05C-4B76-EE35-B2513BE8D95A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735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272C1F4-04EF-8AF4-81FC-1FA777C211EF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7359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44B662A-59EA-9730-FB06-411BD0ACFCB4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735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7" name="Group 436">
            <a:extLst>
              <a:ext uri="{FF2B5EF4-FFF2-40B4-BE49-F238E27FC236}">
                <a16:creationId xmlns:a16="http://schemas.microsoft.com/office/drawing/2014/main" id="{2968ADD6-5BC2-8EC8-4E5B-D4FAD9B3C22F}"/>
              </a:ext>
            </a:extLst>
          </p:cNvPr>
          <p:cNvGrpSpPr/>
          <p:nvPr/>
        </p:nvGrpSpPr>
        <p:grpSpPr>
          <a:xfrm>
            <a:off x="2034816" y="5141689"/>
            <a:ext cx="3155273" cy="184666"/>
            <a:chOff x="761520" y="2796055"/>
            <a:chExt cx="3155273" cy="184666"/>
          </a:xfrm>
        </p:grpSpPr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C6812595-048D-E880-D7C2-DEA4741AF11F}"/>
                </a:ext>
              </a:extLst>
            </p:cNvPr>
            <p:cNvSpPr txBox="1"/>
            <p:nvPr/>
          </p:nvSpPr>
          <p:spPr>
            <a:xfrm>
              <a:off x="761520" y="27960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7940296E-AF8F-B5CC-2FD5-6F4A6A11BE94}"/>
                </a:ext>
              </a:extLst>
            </p:cNvPr>
            <p:cNvCxnSpPr>
              <a:cxnSpLocks/>
            </p:cNvCxnSpPr>
            <p:nvPr/>
          </p:nvCxnSpPr>
          <p:spPr>
            <a:xfrm>
              <a:off x="1729987" y="2888388"/>
              <a:ext cx="116858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C4592609-2776-44AE-3186-521547AD3FFF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EF2B9B9-06C8-C6A1-40A6-C296F513DAC7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317472C4-6167-FA4F-A19A-2FD8CFFF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B782BA9-DD29-AECF-FAB0-341EA3D1F0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28883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452D2CA-9083-E1D3-4728-5416C0CF0C33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06A2B124-082C-EC38-30AA-62443FCF9C7C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24B978CD-12B4-D598-CDDC-03D9391DC9A1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F79B4AF-2E83-BDBE-483F-60F3416A9D1E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179EDF11-2CF5-6CBB-916F-AC05A325D421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28883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55DB577A-80A1-704F-C5D4-D354149B9F34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28883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E55633D7-12DD-1416-8792-F0B30A09AA1C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28883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F78523A-54E9-E98B-7E97-7786AE837120}"/>
              </a:ext>
            </a:extLst>
          </p:cNvPr>
          <p:cNvGrpSpPr/>
          <p:nvPr/>
        </p:nvGrpSpPr>
        <p:grpSpPr>
          <a:xfrm>
            <a:off x="2034816" y="5268179"/>
            <a:ext cx="3155273" cy="184666"/>
            <a:chOff x="761520" y="2948455"/>
            <a:chExt cx="3155273" cy="184666"/>
          </a:xfrm>
        </p:grpSpPr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EB38AE9-6332-E0CD-1351-E5A967D5EEF7}"/>
                </a:ext>
              </a:extLst>
            </p:cNvPr>
            <p:cNvCxnSpPr>
              <a:cxnSpLocks/>
            </p:cNvCxnSpPr>
            <p:nvPr/>
          </p:nvCxnSpPr>
          <p:spPr>
            <a:xfrm>
              <a:off x="1855504" y="3040788"/>
              <a:ext cx="160094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8D986C5C-432F-EAA5-90EA-5D8688309D97}"/>
                </a:ext>
              </a:extLst>
            </p:cNvPr>
            <p:cNvSpPr txBox="1"/>
            <p:nvPr/>
          </p:nvSpPr>
          <p:spPr>
            <a:xfrm>
              <a:off x="761520" y="29484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345E233-F932-DC16-3A4A-720953705C2F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3040788"/>
              <a:ext cx="73152" cy="0"/>
            </a:xfrm>
            <a:prstGeom prst="line">
              <a:avLst/>
            </a:prstGeom>
            <a:ln w="38100">
              <a:solidFill>
                <a:srgbClr val="428E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3AC14271-D5C0-8532-126A-7BB1E0396E8C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3040788"/>
              <a:ext cx="73152" cy="0"/>
            </a:xfrm>
            <a:prstGeom prst="line">
              <a:avLst/>
            </a:prstGeom>
            <a:ln w="38100">
              <a:solidFill>
                <a:srgbClr val="428E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BA928F39-C235-03DD-F3B6-08D7B00F36BF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3040788"/>
              <a:ext cx="73152" cy="0"/>
            </a:xfrm>
            <a:prstGeom prst="line">
              <a:avLst/>
            </a:prstGeom>
            <a:ln w="38100">
              <a:solidFill>
                <a:srgbClr val="428E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5B805BBF-CAF2-6A60-062F-9C99DA44F7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30407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BABA255-B66B-9435-14B9-373D9D047BE2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30407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E0FDF28B-E975-8FB4-9576-AC54BF10B922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30407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F219AB70-33A3-B87E-14AD-4E6797741402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30407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FCFF8477-0792-194A-6EAB-CE3EDC30D177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30407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E569D48B-C1DB-C089-8CE2-EFA14FD0D4CA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30407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5EB084FA-0C76-3510-EA39-22E20A09B386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30407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013D334-73C7-BEC3-E7B7-E1CBD5620DDE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30407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9BBF06C3-4708-261E-64BC-89E34A63572A}"/>
              </a:ext>
            </a:extLst>
          </p:cNvPr>
          <p:cNvGrpSpPr/>
          <p:nvPr/>
        </p:nvGrpSpPr>
        <p:grpSpPr>
          <a:xfrm>
            <a:off x="2034816" y="5521155"/>
            <a:ext cx="3155273" cy="184666"/>
            <a:chOff x="761520" y="3100855"/>
            <a:chExt cx="3155273" cy="184666"/>
          </a:xfrm>
        </p:grpSpPr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5539155-5D0C-E904-B4F9-A0C438C4BD33}"/>
                </a:ext>
              </a:extLst>
            </p:cNvPr>
            <p:cNvCxnSpPr>
              <a:cxnSpLocks/>
            </p:cNvCxnSpPr>
            <p:nvPr/>
          </p:nvCxnSpPr>
          <p:spPr>
            <a:xfrm>
              <a:off x="1976549" y="3193188"/>
              <a:ext cx="91440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677F9A59-99E7-3ED5-566E-1F73E1587A5C}"/>
                </a:ext>
              </a:extLst>
            </p:cNvPr>
            <p:cNvSpPr txBox="1"/>
            <p:nvPr/>
          </p:nvSpPr>
          <p:spPr>
            <a:xfrm>
              <a:off x="761520" y="31008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50A5D0B-ACCD-9D87-6FE2-6D5CBB4D13CF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3193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BA2ADFF4-27E5-8DD4-5729-9DB32A8869AD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31931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8B378FB-1D33-DB59-B74C-51D041EAF178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31931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FB1368D5-AE2A-C733-B806-AC0E999D47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31931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5334DD50-AE0A-FB3B-6601-43CD78D0E2B8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3193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BDAFB7CD-C695-294A-5E82-F260E97563BA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3193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703C947-D3A8-B973-AF35-316EAF99AA44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31931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36B3969E-778C-0547-7985-95509AC74EB4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31931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69C101A-72F5-D06E-D6FB-C836B9742C98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31931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E61AB159-A7B4-A7D6-C730-DEE3A24C1BCA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31931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ACB0F42-CDFD-6609-DACC-5EBE1C22A7DE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31931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1B867CE-C823-8A9C-89BA-DF70B5B98AB6}"/>
              </a:ext>
            </a:extLst>
          </p:cNvPr>
          <p:cNvGrpSpPr/>
          <p:nvPr/>
        </p:nvGrpSpPr>
        <p:grpSpPr>
          <a:xfrm>
            <a:off x="2034816" y="5394669"/>
            <a:ext cx="3155273" cy="184666"/>
            <a:chOff x="761520" y="3253255"/>
            <a:chExt cx="3155273" cy="184666"/>
          </a:xfrm>
        </p:grpSpPr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4B8B50ED-D791-E986-9111-49A7B468C4BB}"/>
                </a:ext>
              </a:extLst>
            </p:cNvPr>
            <p:cNvCxnSpPr>
              <a:cxnSpLocks/>
            </p:cNvCxnSpPr>
            <p:nvPr/>
          </p:nvCxnSpPr>
          <p:spPr>
            <a:xfrm>
              <a:off x="1932257" y="3345588"/>
              <a:ext cx="91440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TextBox 398">
              <a:extLst>
                <a:ext uri="{FF2B5EF4-FFF2-40B4-BE49-F238E27FC236}">
                  <a16:creationId xmlns:a16="http://schemas.microsoft.com/office/drawing/2014/main" id="{25124CD9-1B6A-3E99-7A44-8E33054D0E73}"/>
                </a:ext>
              </a:extLst>
            </p:cNvPr>
            <p:cNvSpPr txBox="1"/>
            <p:nvPr/>
          </p:nvSpPr>
          <p:spPr>
            <a:xfrm>
              <a:off x="761520" y="32532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9D2E81C-0447-3509-0EF1-F7370FED724C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A8FBF81-CD1F-703B-B1F1-39A9995F0100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3345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1B6EE55-72A3-0F37-0B0D-32C5717C0ABC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3345588"/>
              <a:ext cx="73152" cy="0"/>
            </a:xfrm>
            <a:prstGeom prst="line">
              <a:avLst/>
            </a:prstGeom>
            <a:ln w="38100">
              <a:solidFill>
                <a:srgbClr val="00A3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62149C-0952-54BF-1156-74B065388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33455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757C4E7-FA0C-CFA9-A52D-A5AE52087033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57E92DA-BE4E-2D9C-E5D2-E8DCF98B1E79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33455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D7BF1B5A-5380-249A-CFDB-E6BE0801F648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02AFB5C4-F0EB-526A-07DD-8BEDC58E3035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F75DDAB6-7B1C-E8B9-0224-33C4A2D95E17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A0F745E-B18F-795D-DAF0-8CAC8B7FC2F5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3345588"/>
              <a:ext cx="73152" cy="0"/>
            </a:xfrm>
            <a:prstGeom prst="line">
              <a:avLst/>
            </a:prstGeom>
            <a:ln w="38100">
              <a:solidFill>
                <a:srgbClr val="DD2B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93AE9A0-876A-C817-6D5C-E341E4030837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33455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D846C8A7-8D91-8310-6EF3-3C86CECD24D4}"/>
              </a:ext>
            </a:extLst>
          </p:cNvPr>
          <p:cNvGrpSpPr/>
          <p:nvPr/>
        </p:nvGrpSpPr>
        <p:grpSpPr>
          <a:xfrm>
            <a:off x="2034816" y="4382749"/>
            <a:ext cx="3155273" cy="184666"/>
            <a:chOff x="761520" y="1881655"/>
            <a:chExt cx="3155273" cy="184666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C404AC-FC37-DD6D-C7B4-46D541E81753}"/>
                </a:ext>
              </a:extLst>
            </p:cNvPr>
            <p:cNvCxnSpPr>
              <a:cxnSpLocks/>
            </p:cNvCxnSpPr>
            <p:nvPr/>
          </p:nvCxnSpPr>
          <p:spPr>
            <a:xfrm>
              <a:off x="1559718" y="1973988"/>
              <a:ext cx="91440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C25C22C-BCF5-BB57-AC32-60454E0B1147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111B2F0-0DE1-28DC-784E-EC39BBFE2744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61D7E50-5988-B3AF-57D3-C803D82094E6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7518E25C-A70E-A8C3-4382-685566557B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19739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B117E01-A572-C96E-4B04-BAF35472BC38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E5CF1EC1-6142-EF4D-9481-6A74AE45D798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E1A1A09-4D0D-8B69-F572-57B2ED71570F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B775F5A-7426-F7CE-9573-53906AFD3198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1973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607469A3-A382-810B-7C80-C92EABFC8B56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D94FC04-DB74-33BF-9C7D-07E42D6529FB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69923A9-FD60-4556-4EEE-C30BED06C115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FD770DEA-1258-48BB-EE28-13974C519A4D}"/>
                </a:ext>
              </a:extLst>
            </p:cNvPr>
            <p:cNvCxnSpPr>
              <a:cxnSpLocks/>
            </p:cNvCxnSpPr>
            <p:nvPr/>
          </p:nvCxnSpPr>
          <p:spPr>
            <a:xfrm>
              <a:off x="1576385" y="1973988"/>
              <a:ext cx="91440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TextBox 420">
              <a:extLst>
                <a:ext uri="{FF2B5EF4-FFF2-40B4-BE49-F238E27FC236}">
                  <a16:creationId xmlns:a16="http://schemas.microsoft.com/office/drawing/2014/main" id="{8A12EB4F-75F2-7DD8-8C9D-060D1F35A338}"/>
                </a:ext>
              </a:extLst>
            </p:cNvPr>
            <p:cNvSpPr txBox="1"/>
            <p:nvPr/>
          </p:nvSpPr>
          <p:spPr>
            <a:xfrm>
              <a:off x="761520" y="1881655"/>
              <a:ext cx="56297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 dirty="0">
                  <a:solidFill>
                    <a:srgbClr val="201C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Footprints</a:t>
              </a:r>
            </a:p>
          </p:txBody>
        </p: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A83FBEAF-DE84-BEC8-BC90-339C6BDA8B76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31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21690C9A-D7BD-2314-0844-D44A66C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2610045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8DCA3E18-5752-94A4-0698-6074879455EF}"/>
                </a:ext>
              </a:extLst>
            </p:cNvPr>
            <p:cNvCxnSpPr>
              <a:cxnSpLocks/>
            </p:cNvCxnSpPr>
            <p:nvPr/>
          </p:nvCxnSpPr>
          <p:spPr>
            <a:xfrm>
              <a:off x="2730838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5FEE9D0D-582B-7F97-346E-832EFB6994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7181" y="1973988"/>
              <a:ext cx="98823" cy="0"/>
            </a:xfrm>
            <a:prstGeom prst="line">
              <a:avLst/>
            </a:prstGeom>
            <a:ln w="19050">
              <a:solidFill>
                <a:srgbClr val="201C1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600545E1-E673-F4B4-33F3-79D5D60C58AC}"/>
                </a:ext>
              </a:extLst>
            </p:cNvPr>
            <p:cNvCxnSpPr>
              <a:cxnSpLocks/>
            </p:cNvCxnSpPr>
            <p:nvPr/>
          </p:nvCxnSpPr>
          <p:spPr>
            <a:xfrm>
              <a:off x="3214010" y="1973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9A7CC368-DCF9-90FE-6917-74C9D2580D22}"/>
                </a:ext>
              </a:extLst>
            </p:cNvPr>
            <p:cNvCxnSpPr>
              <a:cxnSpLocks/>
            </p:cNvCxnSpPr>
            <p:nvPr/>
          </p:nvCxnSpPr>
          <p:spPr>
            <a:xfrm>
              <a:off x="2972424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3182B49E-16D5-59A6-DFF3-20297403B93A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17" y="1973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6179E3E-AD6C-57EA-40F6-8D4BF2831F35}"/>
                </a:ext>
              </a:extLst>
            </p:cNvPr>
            <p:cNvCxnSpPr>
              <a:cxnSpLocks/>
            </p:cNvCxnSpPr>
            <p:nvPr/>
          </p:nvCxnSpPr>
          <p:spPr>
            <a:xfrm>
              <a:off x="3843641" y="1973988"/>
              <a:ext cx="73152" cy="0"/>
            </a:xfrm>
            <a:prstGeom prst="line">
              <a:avLst/>
            </a:prstGeom>
            <a:ln w="38100">
              <a:solidFill>
                <a:srgbClr val="6D6B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25DC2E87-3AA3-A5C7-2BBF-BC8D56BCC4F5}"/>
                </a:ext>
              </a:extLst>
            </p:cNvPr>
            <p:cNvCxnSpPr>
              <a:cxnSpLocks/>
            </p:cNvCxnSpPr>
            <p:nvPr/>
          </p:nvCxnSpPr>
          <p:spPr>
            <a:xfrm>
              <a:off x="3576389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A6010B41-35C1-EB1B-86C5-64F76609D727}"/>
                </a:ext>
              </a:extLst>
            </p:cNvPr>
            <p:cNvCxnSpPr>
              <a:cxnSpLocks/>
            </p:cNvCxnSpPr>
            <p:nvPr/>
          </p:nvCxnSpPr>
          <p:spPr>
            <a:xfrm>
              <a:off x="3334803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78400B8C-E87F-3393-064D-6BD78FCA1483}"/>
                </a:ext>
              </a:extLst>
            </p:cNvPr>
            <p:cNvCxnSpPr>
              <a:cxnSpLocks/>
            </p:cNvCxnSpPr>
            <p:nvPr/>
          </p:nvCxnSpPr>
          <p:spPr>
            <a:xfrm>
              <a:off x="3455596" y="1973988"/>
              <a:ext cx="73152" cy="0"/>
            </a:xfrm>
            <a:prstGeom prst="line">
              <a:avLst/>
            </a:prstGeom>
            <a:ln w="38100">
              <a:solidFill>
                <a:srgbClr val="4656A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A6D25A79-5B36-6AD2-3080-74AF1D929A96}"/>
              </a:ext>
            </a:extLst>
          </p:cNvPr>
          <p:cNvCxnSpPr>
            <a:cxnSpLocks/>
          </p:cNvCxnSpPr>
          <p:nvPr/>
        </p:nvCxnSpPr>
        <p:spPr>
          <a:xfrm>
            <a:off x="6431854" y="4055030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6B46E728-A37D-BD08-F077-106FD55169B1}"/>
              </a:ext>
            </a:extLst>
          </p:cNvPr>
          <p:cNvCxnSpPr>
            <a:cxnSpLocks/>
          </p:cNvCxnSpPr>
          <p:nvPr/>
        </p:nvCxnSpPr>
        <p:spPr>
          <a:xfrm>
            <a:off x="6617550" y="4152820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BCD4EEC5-A821-6857-EFD4-BFDB79B12EE8}"/>
              </a:ext>
            </a:extLst>
          </p:cNvPr>
          <p:cNvCxnSpPr>
            <a:cxnSpLocks/>
          </p:cNvCxnSpPr>
          <p:nvPr/>
        </p:nvCxnSpPr>
        <p:spPr>
          <a:xfrm>
            <a:off x="6670606" y="3953827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75CD6C35-E30F-37A6-F1AF-F472CC3A5981}"/>
              </a:ext>
            </a:extLst>
          </p:cNvPr>
          <p:cNvCxnSpPr>
            <a:cxnSpLocks/>
          </p:cNvCxnSpPr>
          <p:nvPr/>
        </p:nvCxnSpPr>
        <p:spPr>
          <a:xfrm>
            <a:off x="6511438" y="3734990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03C3575A-F319-F22B-A7DB-B082484EE74B}"/>
              </a:ext>
            </a:extLst>
          </p:cNvPr>
          <p:cNvCxnSpPr>
            <a:cxnSpLocks/>
          </p:cNvCxnSpPr>
          <p:nvPr/>
        </p:nvCxnSpPr>
        <p:spPr>
          <a:xfrm>
            <a:off x="6537966" y="3863006"/>
            <a:ext cx="0" cy="51206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F4ACFDC3-BE5E-9101-7E21-F4519ECF0D73}"/>
              </a:ext>
            </a:extLst>
          </p:cNvPr>
          <p:cNvCxnSpPr>
            <a:cxnSpLocks/>
          </p:cNvCxnSpPr>
          <p:nvPr/>
        </p:nvCxnSpPr>
        <p:spPr>
          <a:xfrm>
            <a:off x="6564494" y="3826430"/>
            <a:ext cx="0" cy="5486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EB01633E-714C-EECE-76E5-1FC0201559C8}"/>
              </a:ext>
            </a:extLst>
          </p:cNvPr>
          <p:cNvCxnSpPr>
            <a:cxnSpLocks/>
          </p:cNvCxnSpPr>
          <p:nvPr/>
        </p:nvCxnSpPr>
        <p:spPr>
          <a:xfrm>
            <a:off x="6644078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A5A1DA36-CE34-7C6E-09C7-5F13F2854969}"/>
              </a:ext>
            </a:extLst>
          </p:cNvPr>
          <p:cNvCxnSpPr>
            <a:cxnSpLocks/>
          </p:cNvCxnSpPr>
          <p:nvPr/>
        </p:nvCxnSpPr>
        <p:spPr>
          <a:xfrm>
            <a:off x="6591022" y="4071743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2C36F51F-65F1-55A4-C4FB-26DF1DA3E6D1}"/>
              </a:ext>
            </a:extLst>
          </p:cNvPr>
          <p:cNvCxnSpPr>
            <a:cxnSpLocks/>
          </p:cNvCxnSpPr>
          <p:nvPr/>
        </p:nvCxnSpPr>
        <p:spPr>
          <a:xfrm>
            <a:off x="6458382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0645941D-D958-4458-4675-7C70D12AC001}"/>
              </a:ext>
            </a:extLst>
          </p:cNvPr>
          <p:cNvCxnSpPr>
            <a:cxnSpLocks/>
          </p:cNvCxnSpPr>
          <p:nvPr/>
        </p:nvCxnSpPr>
        <p:spPr>
          <a:xfrm>
            <a:off x="6405326" y="4283630"/>
            <a:ext cx="0" cy="914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79B3BD4C-043D-E370-5E93-D126CAAEAA4F}"/>
              </a:ext>
            </a:extLst>
          </p:cNvPr>
          <p:cNvCxnSpPr>
            <a:cxnSpLocks/>
          </p:cNvCxnSpPr>
          <p:nvPr/>
        </p:nvCxnSpPr>
        <p:spPr>
          <a:xfrm>
            <a:off x="6484910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3685715C-68A6-CBEA-2237-164978173DFD}"/>
              </a:ext>
            </a:extLst>
          </p:cNvPr>
          <p:cNvCxnSpPr>
            <a:cxnSpLocks/>
          </p:cNvCxnSpPr>
          <p:nvPr/>
        </p:nvCxnSpPr>
        <p:spPr>
          <a:xfrm>
            <a:off x="6723662" y="4144327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901C96B2-6350-89CC-E810-3CD6210C2FF0}"/>
              </a:ext>
            </a:extLst>
          </p:cNvPr>
          <p:cNvCxnSpPr>
            <a:cxnSpLocks/>
          </p:cNvCxnSpPr>
          <p:nvPr/>
        </p:nvCxnSpPr>
        <p:spPr>
          <a:xfrm>
            <a:off x="6909358" y="4152820"/>
            <a:ext cx="0" cy="2222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B3F4FDDD-69B0-522C-0BE3-25598AE5FEB2}"/>
              </a:ext>
            </a:extLst>
          </p:cNvPr>
          <p:cNvCxnSpPr>
            <a:cxnSpLocks/>
          </p:cNvCxnSpPr>
          <p:nvPr/>
        </p:nvCxnSpPr>
        <p:spPr>
          <a:xfrm>
            <a:off x="6962414" y="4100750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>
            <a:extLst>
              <a:ext uri="{FF2B5EF4-FFF2-40B4-BE49-F238E27FC236}">
                <a16:creationId xmlns:a16="http://schemas.microsoft.com/office/drawing/2014/main" id="{FACA4C2E-E35A-F046-3161-ED5C403AA00E}"/>
              </a:ext>
            </a:extLst>
          </p:cNvPr>
          <p:cNvCxnSpPr>
            <a:cxnSpLocks/>
          </p:cNvCxnSpPr>
          <p:nvPr/>
        </p:nvCxnSpPr>
        <p:spPr>
          <a:xfrm>
            <a:off x="6803246" y="3734990"/>
            <a:ext cx="0" cy="6400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47742EBA-177A-DC65-0C01-623A65659163}"/>
              </a:ext>
            </a:extLst>
          </p:cNvPr>
          <p:cNvCxnSpPr>
            <a:cxnSpLocks/>
          </p:cNvCxnSpPr>
          <p:nvPr/>
        </p:nvCxnSpPr>
        <p:spPr>
          <a:xfrm>
            <a:off x="6829774" y="3704986"/>
            <a:ext cx="0" cy="670084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0926B618-0FD7-5644-C900-FFA9554A2F78}"/>
              </a:ext>
            </a:extLst>
          </p:cNvPr>
          <p:cNvCxnSpPr>
            <a:cxnSpLocks/>
          </p:cNvCxnSpPr>
          <p:nvPr/>
        </p:nvCxnSpPr>
        <p:spPr>
          <a:xfrm>
            <a:off x="6856302" y="3874055"/>
            <a:ext cx="0" cy="501015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F924D6CE-61C8-A25C-E3F4-49294DCBB710}"/>
              </a:ext>
            </a:extLst>
          </p:cNvPr>
          <p:cNvCxnSpPr>
            <a:cxnSpLocks/>
          </p:cNvCxnSpPr>
          <p:nvPr/>
        </p:nvCxnSpPr>
        <p:spPr>
          <a:xfrm>
            <a:off x="6935886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30034DC8-622F-CDF2-28F8-67DA0A52F392}"/>
              </a:ext>
            </a:extLst>
          </p:cNvPr>
          <p:cNvCxnSpPr>
            <a:cxnSpLocks/>
          </p:cNvCxnSpPr>
          <p:nvPr/>
        </p:nvCxnSpPr>
        <p:spPr>
          <a:xfrm>
            <a:off x="6882830" y="3889533"/>
            <a:ext cx="0" cy="48553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FC3A912C-ACCF-3AAE-925C-9962361978C3}"/>
              </a:ext>
            </a:extLst>
          </p:cNvPr>
          <p:cNvCxnSpPr>
            <a:cxnSpLocks/>
          </p:cNvCxnSpPr>
          <p:nvPr/>
        </p:nvCxnSpPr>
        <p:spPr>
          <a:xfrm>
            <a:off x="6750190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95E76ED0-7D06-2A19-6867-64EF9F8472A8}"/>
              </a:ext>
            </a:extLst>
          </p:cNvPr>
          <p:cNvCxnSpPr>
            <a:cxnSpLocks/>
          </p:cNvCxnSpPr>
          <p:nvPr/>
        </p:nvCxnSpPr>
        <p:spPr>
          <a:xfrm>
            <a:off x="6697134" y="4071743"/>
            <a:ext cx="0" cy="303327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563DAA74-1281-7BD2-8E99-1F03C0886CEB}"/>
              </a:ext>
            </a:extLst>
          </p:cNvPr>
          <p:cNvCxnSpPr>
            <a:cxnSpLocks/>
          </p:cNvCxnSpPr>
          <p:nvPr/>
        </p:nvCxnSpPr>
        <p:spPr>
          <a:xfrm>
            <a:off x="6776718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B1932664-4C78-43D6-8277-F08A9E032067}"/>
              </a:ext>
            </a:extLst>
          </p:cNvPr>
          <p:cNvCxnSpPr>
            <a:cxnSpLocks/>
          </p:cNvCxnSpPr>
          <p:nvPr/>
        </p:nvCxnSpPr>
        <p:spPr>
          <a:xfrm>
            <a:off x="6988942" y="4259698"/>
            <a:ext cx="0" cy="11537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FC882749-701D-C131-CE82-50CA256FBC44}"/>
              </a:ext>
            </a:extLst>
          </p:cNvPr>
          <p:cNvCxnSpPr>
            <a:cxnSpLocks/>
          </p:cNvCxnSpPr>
          <p:nvPr/>
        </p:nvCxnSpPr>
        <p:spPr>
          <a:xfrm>
            <a:off x="7041998" y="4132301"/>
            <a:ext cx="0" cy="242769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88918A8C-F321-C1AD-0A07-8E00C1D1F977}"/>
              </a:ext>
            </a:extLst>
          </p:cNvPr>
          <p:cNvCxnSpPr>
            <a:cxnSpLocks/>
          </p:cNvCxnSpPr>
          <p:nvPr/>
        </p:nvCxnSpPr>
        <p:spPr>
          <a:xfrm>
            <a:off x="7015470" y="4192190"/>
            <a:ext cx="0" cy="18288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10AAB2E8-13F9-5DE6-B4E5-49B2BEBE8268}"/>
              </a:ext>
            </a:extLst>
          </p:cNvPr>
          <p:cNvCxnSpPr>
            <a:cxnSpLocks/>
          </p:cNvCxnSpPr>
          <p:nvPr/>
        </p:nvCxnSpPr>
        <p:spPr>
          <a:xfrm>
            <a:off x="7095054" y="4009310"/>
            <a:ext cx="0" cy="3657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9A9ECC2D-8EAD-0CE4-C07E-D041A373351E}"/>
              </a:ext>
            </a:extLst>
          </p:cNvPr>
          <p:cNvCxnSpPr>
            <a:cxnSpLocks/>
          </p:cNvCxnSpPr>
          <p:nvPr/>
        </p:nvCxnSpPr>
        <p:spPr>
          <a:xfrm>
            <a:off x="7121582" y="4055030"/>
            <a:ext cx="0" cy="32004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FFE71CE8-80E3-1794-F056-86CE03523DC5}"/>
              </a:ext>
            </a:extLst>
          </p:cNvPr>
          <p:cNvCxnSpPr>
            <a:cxnSpLocks/>
          </p:cNvCxnSpPr>
          <p:nvPr/>
        </p:nvCxnSpPr>
        <p:spPr>
          <a:xfrm>
            <a:off x="7068526" y="4023280"/>
            <a:ext cx="0" cy="3517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7D17957F-8312-C081-375D-DADC81941036}"/>
              </a:ext>
            </a:extLst>
          </p:cNvPr>
          <p:cNvCxnSpPr>
            <a:cxnSpLocks/>
          </p:cNvCxnSpPr>
          <p:nvPr/>
        </p:nvCxnSpPr>
        <p:spPr>
          <a:xfrm>
            <a:off x="7148110" y="4100750"/>
            <a:ext cx="0" cy="27432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15991BA1-4624-C9A5-6E05-34205AB7F3D3}"/>
              </a:ext>
            </a:extLst>
          </p:cNvPr>
          <p:cNvCxnSpPr>
            <a:cxnSpLocks/>
          </p:cNvCxnSpPr>
          <p:nvPr/>
        </p:nvCxnSpPr>
        <p:spPr>
          <a:xfrm>
            <a:off x="7201166" y="3953827"/>
            <a:ext cx="0" cy="4212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C6291170-E7D1-DCA7-077E-E0723569B0C5}"/>
              </a:ext>
            </a:extLst>
          </p:cNvPr>
          <p:cNvCxnSpPr>
            <a:cxnSpLocks/>
          </p:cNvCxnSpPr>
          <p:nvPr/>
        </p:nvCxnSpPr>
        <p:spPr>
          <a:xfrm>
            <a:off x="7174638" y="3936920"/>
            <a:ext cx="0" cy="43815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>
            <a:extLst>
              <a:ext uri="{FF2B5EF4-FFF2-40B4-BE49-F238E27FC236}">
                <a16:creationId xmlns:a16="http://schemas.microsoft.com/office/drawing/2014/main" id="{717D48F3-02C4-96A6-E484-811925D95B7D}"/>
              </a:ext>
            </a:extLst>
          </p:cNvPr>
          <p:cNvCxnSpPr>
            <a:cxnSpLocks/>
          </p:cNvCxnSpPr>
          <p:nvPr/>
        </p:nvCxnSpPr>
        <p:spPr>
          <a:xfrm>
            <a:off x="7254222" y="4183618"/>
            <a:ext cx="0" cy="191452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>
            <a:extLst>
              <a:ext uri="{FF2B5EF4-FFF2-40B4-BE49-F238E27FC236}">
                <a16:creationId xmlns:a16="http://schemas.microsoft.com/office/drawing/2014/main" id="{EE7E0510-3514-82BA-83CC-863626E5CEDD}"/>
              </a:ext>
            </a:extLst>
          </p:cNvPr>
          <p:cNvCxnSpPr>
            <a:cxnSpLocks/>
          </p:cNvCxnSpPr>
          <p:nvPr/>
        </p:nvCxnSpPr>
        <p:spPr>
          <a:xfrm>
            <a:off x="7280750" y="4237910"/>
            <a:ext cx="0" cy="13716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A3837CD0-6075-37EB-1746-D3D0C3DD8BCD}"/>
              </a:ext>
            </a:extLst>
          </p:cNvPr>
          <p:cNvCxnSpPr>
            <a:cxnSpLocks/>
          </p:cNvCxnSpPr>
          <p:nvPr/>
        </p:nvCxnSpPr>
        <p:spPr>
          <a:xfrm>
            <a:off x="7227694" y="4144327"/>
            <a:ext cx="0" cy="230743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6AC7991A-23D4-B176-3798-A753985F76C2}"/>
              </a:ext>
            </a:extLst>
          </p:cNvPr>
          <p:cNvCxnSpPr>
            <a:cxnSpLocks/>
          </p:cNvCxnSpPr>
          <p:nvPr/>
        </p:nvCxnSpPr>
        <p:spPr>
          <a:xfrm>
            <a:off x="7307294" y="4302680"/>
            <a:ext cx="0" cy="72390"/>
          </a:xfrm>
          <a:prstGeom prst="line">
            <a:avLst/>
          </a:prstGeom>
          <a:ln w="28575">
            <a:solidFill>
              <a:srgbClr val="6D6B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97BB60EC-E250-344C-825F-18DD51BDAC25}"/>
              </a:ext>
            </a:extLst>
          </p:cNvPr>
          <p:cNvCxnSpPr>
            <a:cxnSpLocks/>
          </p:cNvCxnSpPr>
          <p:nvPr/>
        </p:nvCxnSpPr>
        <p:spPr>
          <a:xfrm>
            <a:off x="6248939" y="4375070"/>
            <a:ext cx="1281113" cy="0"/>
          </a:xfrm>
          <a:prstGeom prst="line">
            <a:avLst/>
          </a:prstGeom>
          <a:ln w="19050">
            <a:solidFill>
              <a:srgbClr val="201C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0942D4B0-9301-2FF6-7550-4540A0DA9DDF}"/>
              </a:ext>
            </a:extLst>
          </p:cNvPr>
          <p:cNvCxnSpPr>
            <a:cxnSpLocks/>
          </p:cNvCxnSpPr>
          <p:nvPr/>
        </p:nvCxnSpPr>
        <p:spPr>
          <a:xfrm>
            <a:off x="6363239" y="4375070"/>
            <a:ext cx="966605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" name="TextBox 480">
            <a:extLst>
              <a:ext uri="{FF2B5EF4-FFF2-40B4-BE49-F238E27FC236}">
                <a16:creationId xmlns:a16="http://schemas.microsoft.com/office/drawing/2014/main" id="{FC515435-7EA9-FDF6-6FD7-902D3AE6ACE3}"/>
              </a:ext>
            </a:extLst>
          </p:cNvPr>
          <p:cNvSpPr txBox="1"/>
          <p:nvPr/>
        </p:nvSpPr>
        <p:spPr>
          <a:xfrm>
            <a:off x="5916207" y="4271366"/>
            <a:ext cx="40908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Peaks</a:t>
            </a:r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CB8F9591-A27A-8271-7D1F-F2FD962F4AD5}"/>
              </a:ext>
            </a:extLst>
          </p:cNvPr>
          <p:cNvSpPr/>
          <p:nvPr/>
        </p:nvSpPr>
        <p:spPr>
          <a:xfrm>
            <a:off x="6711735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85F5CF9F-3CAF-D2E8-E662-1D9B53363D48}"/>
              </a:ext>
            </a:extLst>
          </p:cNvPr>
          <p:cNvSpPr/>
          <p:nvPr/>
        </p:nvSpPr>
        <p:spPr>
          <a:xfrm>
            <a:off x="6560516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9633030A-04A7-19B1-0C93-460BD392C8D1}"/>
              </a:ext>
            </a:extLst>
          </p:cNvPr>
          <p:cNvSpPr/>
          <p:nvPr/>
        </p:nvSpPr>
        <p:spPr>
          <a:xfrm>
            <a:off x="6936033" y="3624502"/>
            <a:ext cx="91440" cy="731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59AA7D2C-1E95-9211-A1BB-1297E6E203F1}"/>
              </a:ext>
            </a:extLst>
          </p:cNvPr>
          <p:cNvSpPr txBox="1"/>
          <p:nvPr/>
        </p:nvSpPr>
        <p:spPr>
          <a:xfrm>
            <a:off x="5762318" y="438274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D94DFD15-03C0-63FD-FB96-A88943A5E781}"/>
              </a:ext>
            </a:extLst>
          </p:cNvPr>
          <p:cNvCxnSpPr>
            <a:cxnSpLocks/>
          </p:cNvCxnSpPr>
          <p:nvPr/>
        </p:nvCxnSpPr>
        <p:spPr>
          <a:xfrm>
            <a:off x="6552771" y="4601572"/>
            <a:ext cx="105732" cy="0"/>
          </a:xfrm>
          <a:prstGeom prst="line">
            <a:avLst/>
          </a:prstGeom>
          <a:ln w="38100">
            <a:solidFill>
              <a:srgbClr val="4656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TextBox 488">
            <a:extLst>
              <a:ext uri="{FF2B5EF4-FFF2-40B4-BE49-F238E27FC236}">
                <a16:creationId xmlns:a16="http://schemas.microsoft.com/office/drawing/2014/main" id="{6B4AB4DA-3261-A94D-3B53-905F870F1356}"/>
              </a:ext>
            </a:extLst>
          </p:cNvPr>
          <p:cNvSpPr txBox="1"/>
          <p:nvPr/>
        </p:nvSpPr>
        <p:spPr>
          <a:xfrm>
            <a:off x="5762318" y="450923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D82F6452-7EEE-6C72-8E68-F287AB22D08E}"/>
              </a:ext>
            </a:extLst>
          </p:cNvPr>
          <p:cNvCxnSpPr>
            <a:cxnSpLocks/>
          </p:cNvCxnSpPr>
          <p:nvPr/>
        </p:nvCxnSpPr>
        <p:spPr>
          <a:xfrm>
            <a:off x="6559917" y="4728062"/>
            <a:ext cx="91440" cy="0"/>
          </a:xfrm>
          <a:prstGeom prst="line">
            <a:avLst/>
          </a:prstGeom>
          <a:ln w="38100">
            <a:solidFill>
              <a:srgbClr val="4656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TextBox 502">
            <a:extLst>
              <a:ext uri="{FF2B5EF4-FFF2-40B4-BE49-F238E27FC236}">
                <a16:creationId xmlns:a16="http://schemas.microsoft.com/office/drawing/2014/main" id="{F132C499-29B0-F659-B459-1FC7B374A578}"/>
              </a:ext>
            </a:extLst>
          </p:cNvPr>
          <p:cNvSpPr txBox="1"/>
          <p:nvPr/>
        </p:nvSpPr>
        <p:spPr>
          <a:xfrm>
            <a:off x="5762318" y="463572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C1FCA52D-474F-B6D7-2D7B-4BF9C51AD115}"/>
              </a:ext>
            </a:extLst>
          </p:cNvPr>
          <p:cNvCxnSpPr>
            <a:cxnSpLocks/>
          </p:cNvCxnSpPr>
          <p:nvPr/>
        </p:nvCxnSpPr>
        <p:spPr>
          <a:xfrm>
            <a:off x="6559917" y="4854552"/>
            <a:ext cx="91440" cy="0"/>
          </a:xfrm>
          <a:prstGeom prst="line">
            <a:avLst/>
          </a:prstGeom>
          <a:ln w="38100">
            <a:solidFill>
              <a:srgbClr val="4656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7" name="TextBox 516">
            <a:extLst>
              <a:ext uri="{FF2B5EF4-FFF2-40B4-BE49-F238E27FC236}">
                <a16:creationId xmlns:a16="http://schemas.microsoft.com/office/drawing/2014/main" id="{7097F0DA-D62A-D07E-4939-ECA8088FF8DC}"/>
              </a:ext>
            </a:extLst>
          </p:cNvPr>
          <p:cNvSpPr txBox="1"/>
          <p:nvPr/>
        </p:nvSpPr>
        <p:spPr>
          <a:xfrm>
            <a:off x="5762318" y="476221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A7BD7C01-2222-6AE0-C975-826F6D74B7A3}"/>
              </a:ext>
            </a:extLst>
          </p:cNvPr>
          <p:cNvSpPr txBox="1"/>
          <p:nvPr/>
        </p:nvSpPr>
        <p:spPr>
          <a:xfrm>
            <a:off x="5762318" y="488870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1DA49896-D2E2-D755-A5A7-B45E49633154}"/>
              </a:ext>
            </a:extLst>
          </p:cNvPr>
          <p:cNvCxnSpPr>
            <a:cxnSpLocks/>
          </p:cNvCxnSpPr>
          <p:nvPr/>
        </p:nvCxnSpPr>
        <p:spPr>
          <a:xfrm>
            <a:off x="6706610" y="4981042"/>
            <a:ext cx="116858" cy="0"/>
          </a:xfrm>
          <a:prstGeom prst="line">
            <a:avLst/>
          </a:prstGeom>
          <a:ln w="38100">
            <a:solidFill>
              <a:srgbClr val="00A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4" name="TextBox 543">
            <a:extLst>
              <a:ext uri="{FF2B5EF4-FFF2-40B4-BE49-F238E27FC236}">
                <a16:creationId xmlns:a16="http://schemas.microsoft.com/office/drawing/2014/main" id="{C11C5876-6C9A-B966-744D-AC7022361994}"/>
              </a:ext>
            </a:extLst>
          </p:cNvPr>
          <p:cNvSpPr txBox="1"/>
          <p:nvPr/>
        </p:nvSpPr>
        <p:spPr>
          <a:xfrm>
            <a:off x="5762318" y="501519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E0FE942A-2199-278F-30DA-D0E02597F3F5}"/>
              </a:ext>
            </a:extLst>
          </p:cNvPr>
          <p:cNvCxnSpPr>
            <a:cxnSpLocks/>
          </p:cNvCxnSpPr>
          <p:nvPr/>
        </p:nvCxnSpPr>
        <p:spPr>
          <a:xfrm>
            <a:off x="6706610" y="5107532"/>
            <a:ext cx="116858" cy="0"/>
          </a:xfrm>
          <a:prstGeom prst="line">
            <a:avLst/>
          </a:prstGeom>
          <a:ln w="38100">
            <a:solidFill>
              <a:srgbClr val="00A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8" name="TextBox 557">
            <a:extLst>
              <a:ext uri="{FF2B5EF4-FFF2-40B4-BE49-F238E27FC236}">
                <a16:creationId xmlns:a16="http://schemas.microsoft.com/office/drawing/2014/main" id="{9BF30F9B-72C8-56BA-B4CF-945381F12B82}"/>
              </a:ext>
            </a:extLst>
          </p:cNvPr>
          <p:cNvSpPr txBox="1"/>
          <p:nvPr/>
        </p:nvSpPr>
        <p:spPr>
          <a:xfrm>
            <a:off x="5762318" y="514168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8DBD7D77-1564-2679-B6D5-AC2D657FEAE3}"/>
              </a:ext>
            </a:extLst>
          </p:cNvPr>
          <p:cNvCxnSpPr>
            <a:cxnSpLocks/>
          </p:cNvCxnSpPr>
          <p:nvPr/>
        </p:nvCxnSpPr>
        <p:spPr>
          <a:xfrm>
            <a:off x="6706610" y="5234022"/>
            <a:ext cx="116858" cy="0"/>
          </a:xfrm>
          <a:prstGeom prst="line">
            <a:avLst/>
          </a:prstGeom>
          <a:ln w="38100">
            <a:solidFill>
              <a:srgbClr val="00A3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C1A68259-D900-F424-4805-A9A03122D8A0}"/>
              </a:ext>
            </a:extLst>
          </p:cNvPr>
          <p:cNvCxnSpPr>
            <a:cxnSpLocks/>
          </p:cNvCxnSpPr>
          <p:nvPr/>
        </p:nvCxnSpPr>
        <p:spPr>
          <a:xfrm>
            <a:off x="6856302" y="5360512"/>
            <a:ext cx="160096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TextBox 572">
            <a:extLst>
              <a:ext uri="{FF2B5EF4-FFF2-40B4-BE49-F238E27FC236}">
                <a16:creationId xmlns:a16="http://schemas.microsoft.com/office/drawing/2014/main" id="{E94A6351-F48B-8A9F-89C7-5E2B40E6FF7D}"/>
              </a:ext>
            </a:extLst>
          </p:cNvPr>
          <p:cNvSpPr txBox="1"/>
          <p:nvPr/>
        </p:nvSpPr>
        <p:spPr>
          <a:xfrm>
            <a:off x="5762318" y="526817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AC048300-5899-9111-5C8B-E53FC6638222}"/>
              </a:ext>
            </a:extLst>
          </p:cNvPr>
          <p:cNvCxnSpPr>
            <a:cxnSpLocks/>
          </p:cNvCxnSpPr>
          <p:nvPr/>
        </p:nvCxnSpPr>
        <p:spPr>
          <a:xfrm>
            <a:off x="6974963" y="5613488"/>
            <a:ext cx="91440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TextBox 586">
            <a:extLst>
              <a:ext uri="{FF2B5EF4-FFF2-40B4-BE49-F238E27FC236}">
                <a16:creationId xmlns:a16="http://schemas.microsoft.com/office/drawing/2014/main" id="{53AAF5B7-CC45-C6A5-F799-405D3B60D32E}"/>
              </a:ext>
            </a:extLst>
          </p:cNvPr>
          <p:cNvSpPr txBox="1"/>
          <p:nvPr/>
        </p:nvSpPr>
        <p:spPr>
          <a:xfrm>
            <a:off x="5762318" y="5521155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1699932A-74A4-7608-B8A5-CBE647E323E1}"/>
              </a:ext>
            </a:extLst>
          </p:cNvPr>
          <p:cNvCxnSpPr>
            <a:cxnSpLocks/>
          </p:cNvCxnSpPr>
          <p:nvPr/>
        </p:nvCxnSpPr>
        <p:spPr>
          <a:xfrm>
            <a:off x="6939244" y="5487002"/>
            <a:ext cx="91440" cy="0"/>
          </a:xfrm>
          <a:prstGeom prst="line">
            <a:avLst/>
          </a:prstGeom>
          <a:ln w="38100">
            <a:solidFill>
              <a:srgbClr val="DD2B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1" name="TextBox 600">
            <a:extLst>
              <a:ext uri="{FF2B5EF4-FFF2-40B4-BE49-F238E27FC236}">
                <a16:creationId xmlns:a16="http://schemas.microsoft.com/office/drawing/2014/main" id="{35E2D2A2-6135-4E99-ADA4-787DFDD1D932}"/>
              </a:ext>
            </a:extLst>
          </p:cNvPr>
          <p:cNvSpPr txBox="1"/>
          <p:nvPr/>
        </p:nvSpPr>
        <p:spPr>
          <a:xfrm>
            <a:off x="5762318" y="539466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DD3A3D0D-4310-3D73-97F7-65E75A2227F9}"/>
              </a:ext>
            </a:extLst>
          </p:cNvPr>
          <p:cNvCxnSpPr>
            <a:cxnSpLocks/>
          </p:cNvCxnSpPr>
          <p:nvPr/>
        </p:nvCxnSpPr>
        <p:spPr>
          <a:xfrm>
            <a:off x="6559917" y="4475082"/>
            <a:ext cx="91440" cy="0"/>
          </a:xfrm>
          <a:prstGeom prst="line">
            <a:avLst/>
          </a:prstGeom>
          <a:ln w="38100">
            <a:solidFill>
              <a:srgbClr val="4656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F1BB8516-41B2-BCB7-A320-01FABC5B4E50}"/>
              </a:ext>
            </a:extLst>
          </p:cNvPr>
          <p:cNvCxnSpPr>
            <a:cxnSpLocks/>
          </p:cNvCxnSpPr>
          <p:nvPr/>
        </p:nvCxnSpPr>
        <p:spPr>
          <a:xfrm>
            <a:off x="6559917" y="4475082"/>
            <a:ext cx="91440" cy="0"/>
          </a:xfrm>
          <a:prstGeom prst="line">
            <a:avLst/>
          </a:prstGeom>
          <a:ln w="38100">
            <a:solidFill>
              <a:srgbClr val="4656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" name="TextBox 626">
            <a:extLst>
              <a:ext uri="{FF2B5EF4-FFF2-40B4-BE49-F238E27FC236}">
                <a16:creationId xmlns:a16="http://schemas.microsoft.com/office/drawing/2014/main" id="{4DFCFD31-4DA3-6537-F3B5-66998AEB4370}"/>
              </a:ext>
            </a:extLst>
          </p:cNvPr>
          <p:cNvSpPr txBox="1"/>
          <p:nvPr/>
        </p:nvSpPr>
        <p:spPr>
          <a:xfrm>
            <a:off x="5762318" y="4382749"/>
            <a:ext cx="5629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>
                <a:solidFill>
                  <a:srgbClr val="201C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Footprints</a:t>
            </a:r>
          </a:p>
        </p:txBody>
      </p:sp>
      <p:sp>
        <p:nvSpPr>
          <p:cNvPr id="641" name="Arrow: Right 640">
            <a:extLst>
              <a:ext uri="{FF2B5EF4-FFF2-40B4-BE49-F238E27FC236}">
                <a16:creationId xmlns:a16="http://schemas.microsoft.com/office/drawing/2014/main" id="{A9319C53-A3F6-A18D-3FBC-90463984BBF4}"/>
              </a:ext>
            </a:extLst>
          </p:cNvPr>
          <p:cNvSpPr/>
          <p:nvPr/>
        </p:nvSpPr>
        <p:spPr>
          <a:xfrm>
            <a:off x="5334697" y="4946885"/>
            <a:ext cx="310753" cy="143692"/>
          </a:xfrm>
          <a:prstGeom prst="rightArrow">
            <a:avLst/>
          </a:prstGeom>
          <a:solidFill>
            <a:srgbClr val="877C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6" name="Picture 645">
            <a:extLst>
              <a:ext uri="{FF2B5EF4-FFF2-40B4-BE49-F238E27FC236}">
                <a16:creationId xmlns:a16="http://schemas.microsoft.com/office/drawing/2014/main" id="{393D5114-3EA3-0719-ABC3-AAEA724866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140"/>
          <a:stretch/>
        </p:blipFill>
        <p:spPr>
          <a:xfrm>
            <a:off x="2662707" y="2311467"/>
            <a:ext cx="902644" cy="469474"/>
          </a:xfrm>
          <a:prstGeom prst="rect">
            <a:avLst/>
          </a:prstGeom>
        </p:spPr>
      </p:pic>
      <p:sp>
        <p:nvSpPr>
          <p:cNvPr id="647" name="TextBox 646">
            <a:extLst>
              <a:ext uri="{FF2B5EF4-FFF2-40B4-BE49-F238E27FC236}">
                <a16:creationId xmlns:a16="http://schemas.microsoft.com/office/drawing/2014/main" id="{B4B41BB9-F140-E1C3-7CC2-2683A96CA326}"/>
              </a:ext>
            </a:extLst>
          </p:cNvPr>
          <p:cNvSpPr txBox="1"/>
          <p:nvPr/>
        </p:nvSpPr>
        <p:spPr>
          <a:xfrm>
            <a:off x="2692279" y="2006389"/>
            <a:ext cx="843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Epigenetics</a:t>
            </a:r>
          </a:p>
        </p:txBody>
      </p:sp>
      <p:sp>
        <p:nvSpPr>
          <p:cNvPr id="648" name="TextBox 647">
            <a:extLst>
              <a:ext uri="{FF2B5EF4-FFF2-40B4-BE49-F238E27FC236}">
                <a16:creationId xmlns:a16="http://schemas.microsoft.com/office/drawing/2014/main" id="{A2514C67-93B2-A612-C1EA-7A73235BE74A}"/>
              </a:ext>
            </a:extLst>
          </p:cNvPr>
          <p:cNvSpPr txBox="1"/>
          <p:nvPr/>
        </p:nvSpPr>
        <p:spPr>
          <a:xfrm>
            <a:off x="2569649" y="2808838"/>
            <a:ext cx="1088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Transcriptomics</a:t>
            </a:r>
          </a:p>
        </p:txBody>
      </p:sp>
      <p:pic>
        <p:nvPicPr>
          <p:cNvPr id="649" name="Picture 648">
            <a:extLst>
              <a:ext uri="{FF2B5EF4-FFF2-40B4-BE49-F238E27FC236}">
                <a16:creationId xmlns:a16="http://schemas.microsoft.com/office/drawing/2014/main" id="{05B27CA9-859E-71A8-C0DC-99A616A0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92" y="1772439"/>
            <a:ext cx="859366" cy="640080"/>
          </a:xfrm>
          <a:prstGeom prst="rect">
            <a:avLst/>
          </a:prstGeom>
        </p:spPr>
      </p:pic>
      <p:pic>
        <p:nvPicPr>
          <p:cNvPr id="650" name="Picture 649">
            <a:extLst>
              <a:ext uri="{FF2B5EF4-FFF2-40B4-BE49-F238E27FC236}">
                <a16:creationId xmlns:a16="http://schemas.microsoft.com/office/drawing/2014/main" id="{806F9879-7858-785D-51C3-A984C9F3F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39" y="1772439"/>
            <a:ext cx="754491" cy="640080"/>
          </a:xfrm>
          <a:prstGeom prst="rect">
            <a:avLst/>
          </a:prstGeom>
        </p:spPr>
      </p:pic>
      <p:pic>
        <p:nvPicPr>
          <p:cNvPr id="651" name="Picture 650">
            <a:extLst>
              <a:ext uri="{FF2B5EF4-FFF2-40B4-BE49-F238E27FC236}">
                <a16:creationId xmlns:a16="http://schemas.microsoft.com/office/drawing/2014/main" id="{3FA23A4D-F638-4A8B-67EF-D408B445B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611" y="2681691"/>
            <a:ext cx="609467" cy="640080"/>
          </a:xfrm>
          <a:prstGeom prst="rect">
            <a:avLst/>
          </a:prstGeom>
        </p:spPr>
      </p:pic>
      <p:pic>
        <p:nvPicPr>
          <p:cNvPr id="652" name="Picture 651">
            <a:extLst>
              <a:ext uri="{FF2B5EF4-FFF2-40B4-BE49-F238E27FC236}">
                <a16:creationId xmlns:a16="http://schemas.microsoft.com/office/drawing/2014/main" id="{E2396CA6-095E-51D6-8AEB-9CFB80FC7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6437" y="2681691"/>
            <a:ext cx="584536" cy="640080"/>
          </a:xfrm>
          <a:prstGeom prst="rect">
            <a:avLst/>
          </a:prstGeom>
        </p:spPr>
      </p:pic>
      <p:sp>
        <p:nvSpPr>
          <p:cNvPr id="657" name="Arrow: Down 656">
            <a:extLst>
              <a:ext uri="{FF2B5EF4-FFF2-40B4-BE49-F238E27FC236}">
                <a16:creationId xmlns:a16="http://schemas.microsoft.com/office/drawing/2014/main" id="{7123E7C5-41B3-E1B3-0F7C-B493A305DA8C}"/>
              </a:ext>
            </a:extLst>
          </p:cNvPr>
          <p:cNvSpPr/>
          <p:nvPr/>
        </p:nvSpPr>
        <p:spPr>
          <a:xfrm>
            <a:off x="3890971" y="2478453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Arrow: Down 657">
            <a:extLst>
              <a:ext uri="{FF2B5EF4-FFF2-40B4-BE49-F238E27FC236}">
                <a16:creationId xmlns:a16="http://schemas.microsoft.com/office/drawing/2014/main" id="{2AA6FE75-1288-E981-42CA-3BA92399304A}"/>
              </a:ext>
            </a:extLst>
          </p:cNvPr>
          <p:cNvSpPr/>
          <p:nvPr/>
        </p:nvSpPr>
        <p:spPr>
          <a:xfrm>
            <a:off x="2311224" y="2478453"/>
            <a:ext cx="45719" cy="137160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1ACFF160-EF6C-FF19-CCC3-B335C603EB14}"/>
              </a:ext>
            </a:extLst>
          </p:cNvPr>
          <p:cNvSpPr txBox="1"/>
          <p:nvPr/>
        </p:nvSpPr>
        <p:spPr>
          <a:xfrm rot="16200000">
            <a:off x="1385543" y="1990725"/>
            <a:ext cx="8066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DAC6FF8D-4849-B96B-34F4-F0ABF3006BCD}"/>
              </a:ext>
            </a:extLst>
          </p:cNvPr>
          <p:cNvSpPr txBox="1"/>
          <p:nvPr/>
        </p:nvSpPr>
        <p:spPr>
          <a:xfrm rot="16200000">
            <a:off x="1251692" y="2931208"/>
            <a:ext cx="107433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Paired quantification</a:t>
            </a:r>
          </a:p>
        </p:txBody>
      </p:sp>
      <p:sp>
        <p:nvSpPr>
          <p:cNvPr id="662" name="TextBox 661">
            <a:extLst>
              <a:ext uri="{FF2B5EF4-FFF2-40B4-BE49-F238E27FC236}">
                <a16:creationId xmlns:a16="http://schemas.microsoft.com/office/drawing/2014/main" id="{35B433BB-C490-37C4-D250-CB4C720C5E00}"/>
              </a:ext>
            </a:extLst>
          </p:cNvPr>
          <p:cNvSpPr txBox="1"/>
          <p:nvPr/>
        </p:nvSpPr>
        <p:spPr>
          <a:xfrm rot="16200000">
            <a:off x="854734" y="4513441"/>
            <a:ext cx="18682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 alignment and correction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D5C390D-DB97-A70B-D386-CBC01E05B1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2378" y="1885788"/>
            <a:ext cx="2615466" cy="5120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D92D4EF-CB16-3C4A-D8EC-446E1F94127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343" t="61487" r="77789" b="2713"/>
          <a:stretch/>
        </p:blipFill>
        <p:spPr>
          <a:xfrm>
            <a:off x="4272378" y="2466567"/>
            <a:ext cx="1056304" cy="82820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5D6AF3A-282F-DCF7-23C2-3141807351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73284" r="65839" b="6612"/>
          <a:stretch/>
        </p:blipFill>
        <p:spPr bwMode="auto">
          <a:xfrm>
            <a:off x="5542317" y="2478453"/>
            <a:ext cx="1326969" cy="785342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423EA0F-9508-800E-C852-0AC070E88B19}"/>
              </a:ext>
            </a:extLst>
          </p:cNvPr>
          <p:cNvSpPr/>
          <p:nvPr/>
        </p:nvSpPr>
        <p:spPr>
          <a:xfrm rot="5400000">
            <a:off x="4710650" y="3467184"/>
            <a:ext cx="266758" cy="12334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Rectangle 525">
            <a:extLst>
              <a:ext uri="{FF2B5EF4-FFF2-40B4-BE49-F238E27FC236}">
                <a16:creationId xmlns:a16="http://schemas.microsoft.com/office/drawing/2014/main" id="{84DC6B69-D828-3A1F-84BE-CBF1704E53E0}"/>
              </a:ext>
            </a:extLst>
          </p:cNvPr>
          <p:cNvSpPr/>
          <p:nvPr/>
        </p:nvSpPr>
        <p:spPr>
          <a:xfrm>
            <a:off x="1621884" y="3555707"/>
            <a:ext cx="6034088" cy="230128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3CF2BD7A-40C4-B41A-9803-B2FE5C243026}"/>
              </a:ext>
            </a:extLst>
          </p:cNvPr>
          <p:cNvSpPr txBox="1"/>
          <p:nvPr/>
        </p:nvSpPr>
        <p:spPr>
          <a:xfrm>
            <a:off x="10095541" y="6514456"/>
            <a:ext cx="1963109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latin typeface="Helvetica Neue" panose="02010600030101010101" charset="0"/>
              </a:rPr>
              <a:t>Unpublished data, Yi Lab, 2025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E05127-BABA-4951-AB80-649C4A6BECBF}"/>
              </a:ext>
            </a:extLst>
          </p:cNvPr>
          <p:cNvSpPr txBox="1"/>
          <p:nvPr/>
        </p:nvSpPr>
        <p:spPr>
          <a:xfrm>
            <a:off x="6856302" y="1609074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TFBS Databases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E2B346DA-7B48-4A53-954C-4FF11B848CBA}"/>
              </a:ext>
            </a:extLst>
          </p:cNvPr>
          <p:cNvSpPr txBox="1"/>
          <p:nvPr/>
        </p:nvSpPr>
        <p:spPr>
          <a:xfrm>
            <a:off x="861652" y="1312880"/>
            <a:ext cx="4338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https://github.com/oncologylab/episcope</a:t>
            </a:r>
            <a:endParaRPr lang="en-US" u="sng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18511E8-D455-4670-A2AB-E16F9032E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9616" y="2527387"/>
            <a:ext cx="1669586" cy="36576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BB4883E-DF19-4A89-AA38-D04F0FB15B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9616" y="1942552"/>
            <a:ext cx="1581794" cy="36576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E05C29E5-3681-44F1-94DB-0BCCE06782D6}"/>
              </a:ext>
            </a:extLst>
          </p:cNvPr>
          <p:cNvGrpSpPr/>
          <p:nvPr/>
        </p:nvGrpSpPr>
        <p:grpSpPr>
          <a:xfrm>
            <a:off x="8837321" y="1798189"/>
            <a:ext cx="2639725" cy="3907632"/>
            <a:chOff x="7729934" y="275986"/>
            <a:chExt cx="4632788" cy="685800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7190DE5-06A2-4333-8B3D-291A9B56B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702708" y="275986"/>
              <a:ext cx="2660014" cy="68580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9AFB7E6-A32D-4FC4-B2C5-194F689CF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b="4003"/>
            <a:stretch/>
          </p:blipFill>
          <p:spPr>
            <a:xfrm>
              <a:off x="7729934" y="550464"/>
              <a:ext cx="1989886" cy="6583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2327243"/>
      </p:ext>
    </p:extLst>
  </p:cSld>
  <p:clrMapOvr>
    <a:masterClrMapping/>
  </p:clrMapOvr>
</p:sld>
</file>

<file path=ppt/theme/theme1.xml><?xml version="1.0" encoding="utf-8"?>
<a:theme xmlns:a="http://schemas.openxmlformats.org/drawingml/2006/main" name="SigSci Proprietary Theme">
  <a:themeElements>
    <a:clrScheme name="Cheema-Lab">
      <a:dk1>
        <a:srgbClr val="041E42"/>
      </a:dk1>
      <a:lt1>
        <a:srgbClr val="FFFFFF"/>
      </a:lt1>
      <a:dk2>
        <a:srgbClr val="041E42"/>
      </a:dk2>
      <a:lt2>
        <a:srgbClr val="F6F2E4"/>
      </a:lt2>
      <a:accent1>
        <a:srgbClr val="012169"/>
      </a:accent1>
      <a:accent2>
        <a:srgbClr val="D0A035"/>
      </a:accent2>
      <a:accent3>
        <a:srgbClr val="BBBCBC"/>
      </a:accent3>
      <a:accent4>
        <a:srgbClr val="003DA5"/>
      </a:accent4>
      <a:accent5>
        <a:srgbClr val="041E42"/>
      </a:accent5>
      <a:accent6>
        <a:srgbClr val="CE756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gSci_IARPA_TEI-REX_template.potx" id="{E2DB76B5-F670-49D3-A026-839987D0BC28}" vid="{35C17768-1410-42A3-A47E-53D6E57B0F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9643113-6a5d-4b0d-be95-5eac8d37bd8c" xsi:nil="true"/>
    <lcf76f155ced4ddcb4097134ff3c332f xmlns="96effe09-447e-4540-a27a-34da7a3884a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E4B6AA598B5D47953A3AE7F78C4714" ma:contentTypeVersion="12" ma:contentTypeDescription="Create a new document." ma:contentTypeScope="" ma:versionID="7dd04b1c57710ed7799850e9e0dc1f07">
  <xsd:schema xmlns:xsd="http://www.w3.org/2001/XMLSchema" xmlns:xs="http://www.w3.org/2001/XMLSchema" xmlns:p="http://schemas.microsoft.com/office/2006/metadata/properties" xmlns:ns2="96effe09-447e-4540-a27a-34da7a3884a2" xmlns:ns3="19643113-6a5d-4b0d-be95-5eac8d37bd8c" targetNamespace="http://schemas.microsoft.com/office/2006/metadata/properties" ma:root="true" ma:fieldsID="039a87e8d149d5979ddb33433b63bd90" ns2:_="" ns3:_="">
    <xsd:import namespace="96effe09-447e-4540-a27a-34da7a3884a2"/>
    <xsd:import namespace="19643113-6a5d-4b0d-be95-5eac8d37bd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ffe09-447e-4540-a27a-34da7a3884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67cab54-34a2-47ba-be5d-4e9ae887c7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643113-6a5d-4b0d-be95-5eac8d37bd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2c400877-66c5-4ef9-90ea-8d8699a2f089}" ma:internalName="TaxCatchAll" ma:showField="CatchAllData" ma:web="19643113-6a5d-4b0d-be95-5eac8d37bd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CBDFC-2A2F-426F-9569-5EC81CDFC0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84F0A-A357-4B07-B46C-C42279089CE4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96effe09-447e-4540-a27a-34da7a3884a2"/>
    <ds:schemaRef ds:uri="http://purl.org/dc/dcmitype/"/>
    <ds:schemaRef ds:uri="http://www.w3.org/XML/1998/namespace"/>
    <ds:schemaRef ds:uri="19643113-6a5d-4b0d-be95-5eac8d37bd8c"/>
  </ds:schemaRefs>
</ds:datastoreItem>
</file>

<file path=customXml/itemProps3.xml><?xml version="1.0" encoding="utf-8"?>
<ds:datastoreItem xmlns:ds="http://schemas.openxmlformats.org/officeDocument/2006/customXml" ds:itemID="{E066D35F-CF08-4C80-86FD-C1A157CDBA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6effe09-447e-4540-a27a-34da7a3884a2"/>
    <ds:schemaRef ds:uri="19643113-6a5d-4b0d-be95-5eac8d37bd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15478</TotalTime>
  <Words>7469</Words>
  <Application>Microsoft Office PowerPoint</Application>
  <PresentationFormat>Widescreen</PresentationFormat>
  <Paragraphs>1000</Paragraphs>
  <Slides>66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Arial</vt:lpstr>
      <vt:lpstr>Calibri</vt:lpstr>
      <vt:lpstr>Georgia</vt:lpstr>
      <vt:lpstr>Helvetica</vt:lpstr>
      <vt:lpstr>Helvetica Neue</vt:lpstr>
      <vt:lpstr>Segoe UI</vt:lpstr>
      <vt:lpstr>Wingdings</vt:lpstr>
      <vt:lpstr>SigSci Proprietary Theme</vt:lpstr>
      <vt:lpstr>Integrative ATAC–RNA Modeling of Gene Regulatory Networks Using episcope</vt:lpstr>
      <vt:lpstr>Introduction and Motivation</vt:lpstr>
      <vt:lpstr>Introduction and Motivation</vt:lpstr>
      <vt:lpstr>Establishing Nutrient-Deprivation Gene Signatures in PDAC</vt:lpstr>
      <vt:lpstr>Lineage-specific nutrient-stress signatures mark distinct regions in primary and metastatic human PDAC tumours</vt:lpstr>
      <vt:lpstr>PowerPoint Presentation</vt:lpstr>
      <vt:lpstr>Aggregated TF Footprints Reveal Nutrient-Stress Induced Lineage Transition</vt:lpstr>
      <vt:lpstr>Paired RNA-seq &amp; ATAC-seq Reveal Stress- and Lineage-Dependent Regulatory Shifts</vt:lpstr>
      <vt:lpstr>Episcope- footprint alignment &amp; correction — integrating RNA/ATAC for gene regulatory networks (GRNs)</vt:lpstr>
      <vt:lpstr>TFBS within ATAC peak: chr20:2132736-2132955 (n TFBS shown = 34, merged clusters = 15)</vt:lpstr>
      <vt:lpstr>Assigning Transcription Factors to individual Footprints</vt:lpstr>
      <vt:lpstr>Connecting footprints with target genes</vt:lpstr>
      <vt:lpstr>Connecting footprints with target genes</vt:lpstr>
      <vt:lpstr>Building transcription factor regulons</vt:lpstr>
      <vt:lpstr>Validate Episcope TF-regulon predictions with published RNAseq data</vt:lpstr>
      <vt:lpstr>Validate Episcope TF-regulon predictions with published RNAseq data</vt:lpstr>
      <vt:lpstr>Validate Episcope TF-regulon predictions with published RNAseq data</vt:lpstr>
      <vt:lpstr>Validate Episcope TF-regulon predictions with published RNAseq data</vt:lpstr>
      <vt:lpstr>Validate Episcope TF-regulon predictions with published RNAseq data</vt:lpstr>
      <vt:lpstr>Results from GRaNIE</vt:lpstr>
      <vt:lpstr>Condition-Specific and Differential GRNs</vt:lpstr>
      <vt:lpstr>Latent Dirichlet allocation (LDA) Topic Modeling</vt:lpstr>
      <vt:lpstr>Latent Dirichlet allocation (LDA) Topic Modeling</vt:lpstr>
      <vt:lpstr>Latent Dirichlet allocation (LDA) Topic Modeling</vt:lpstr>
      <vt:lpstr>Latent Dirichlet allocation (LDA) Topic Modeling</vt:lpstr>
      <vt:lpstr>Latent Dirichlet allocation (LDA) Topic Modeling</vt:lpstr>
      <vt:lpstr>AsPC1 Gln.Arg vs Ctrl | Topic 19 [rank 7] – pairwise network</vt:lpstr>
      <vt:lpstr>AsPC1 Gln.Arg vs Ctrl | Topic 19 [rank 7] – Δ network</vt:lpstr>
      <vt:lpstr>AsPC1 Glc vs Ctrl | Topic 9 [rank 6] – Δ network</vt:lpstr>
      <vt:lpstr>Predict essential TF via Hyperlink-Induced Topic Search (HITS)</vt:lpstr>
      <vt:lpstr>Panc1_Met.Cys_vs_Panc1_Ctrl | TF hub Δ-links: ZNF148 </vt:lpstr>
      <vt:lpstr>Panc1_Met.Cys_vs_Panc1_Ctrl | TF hub Δ-links: ZNF281 </vt:lpstr>
      <vt:lpstr>TF-regulon activity summary</vt:lpstr>
      <vt:lpstr>Visualization of epithelial targets under nutrient stress</vt:lpstr>
      <vt:lpstr>Visualization of epithelial targets under nutrient stress</vt:lpstr>
      <vt:lpstr>Predited TF-target genes pathway enrichments across nutrient stresses</vt:lpstr>
      <vt:lpstr>Consistency across regulatory priors and motif databases</vt:lpstr>
      <vt:lpstr>Consistency across regulatory priors and motif databases</vt:lpstr>
      <vt:lpstr>Consistency across regulatory priors and motif databases</vt:lpstr>
      <vt:lpstr>Conclusions</vt:lpstr>
      <vt:lpstr>Future Directions</vt:lpstr>
      <vt:lpstr>Acknowledgment</vt:lpstr>
      <vt:lpstr>Thank you!</vt:lpstr>
      <vt:lpstr>Back Up Slides</vt:lpstr>
      <vt:lpstr>Existing tools for inference of gene regulatory networks</vt:lpstr>
      <vt:lpstr>Quick summary of how ATAC data are used</vt:lpstr>
      <vt:lpstr>GRN using GRaNIE</vt:lpstr>
      <vt:lpstr>Introduction and Motivation</vt:lpstr>
      <vt:lpstr>Overview of Study Design</vt:lpstr>
      <vt:lpstr>Overview of Study Design</vt:lpstr>
      <vt:lpstr>Establishing Lineage-Associated Gene Signatures</vt:lpstr>
      <vt:lpstr>Lineage-Associated TF Footprints</vt:lpstr>
      <vt:lpstr>Lineage-Associated TF Footprints</vt:lpstr>
      <vt:lpstr>Modified TOBIAS Footprinting to Identify Lineage TFs</vt:lpstr>
      <vt:lpstr>Nutrient × TGFB × Lineage Overlap</vt:lpstr>
      <vt:lpstr>Nutrient Stress Response of Lineage Programs</vt:lpstr>
      <vt:lpstr>Nutrient Stress Response of Lineage Programs</vt:lpstr>
      <vt:lpstr>TOBIAS FP analysis of nutrient ATAC peaks </vt:lpstr>
      <vt:lpstr>ATAC-seq (TFs’ FPs) + RNA-seq (Genes’) based GRN</vt:lpstr>
      <vt:lpstr>Transcription Factor Assignment using Footprint score to transcription factor expression</vt:lpstr>
      <vt:lpstr>Correlation-Based Refinement - ATAC Peak to target genes expression</vt:lpstr>
      <vt:lpstr>Correlation-Based Refinement - Footprint score to targeted gene expression</vt:lpstr>
      <vt:lpstr>Predict essential TF via Hyperlink-Induced Topic Search (HITS)</vt:lpstr>
      <vt:lpstr>Secreted</vt:lpstr>
      <vt:lpstr>Transcription factors RNA-seq</vt:lpstr>
      <vt:lpstr>Nutrient stress on spatial data (Pei, et.al)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Yaoxiang Li</dc:creator>
  <cp:lastModifiedBy>Yaoxiang Li</cp:lastModifiedBy>
  <cp:revision>1116</cp:revision>
  <dcterms:created xsi:type="dcterms:W3CDTF">2023-01-09T21:35:45Z</dcterms:created>
  <dcterms:modified xsi:type="dcterms:W3CDTF">2025-11-03T16:43:29Z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0x01010077E4B6AA598B5D47953A3AE7F78C4714</vt:lpwstr>
  </property>
  <property fmtid="{D5CDD505-2E9C-101B-9397-08002B2CF9AE}" pid="3" name="MSIP_Label_9cd4e80c-1bf7-4637-80bd-6b7e44fe04d9_Enabled">
    <vt:lpwstr>true</vt:lpwstr>
  </property>
  <property fmtid="{D5CDD505-2E9C-101B-9397-08002B2CF9AE}" pid="4" name="MSIP_Label_9cd4e80c-1bf7-4637-80bd-6b7e44fe04d9_SetDate">
    <vt:lpwstr>2022-09-28T13:45:39Z</vt:lpwstr>
  </property>
  <property fmtid="{D5CDD505-2E9C-101B-9397-08002B2CF9AE}" pid="5" name="MSIP_Label_9cd4e80c-1bf7-4637-80bd-6b7e44fe04d9_Method">
    <vt:lpwstr>Privileged</vt:lpwstr>
  </property>
  <property fmtid="{D5CDD505-2E9C-101B-9397-08002B2CF9AE}" pid="6" name="MSIP_Label_9cd4e80c-1bf7-4637-80bd-6b7e44fe04d9_Name">
    <vt:lpwstr>General</vt:lpwstr>
  </property>
  <property fmtid="{D5CDD505-2E9C-101B-9397-08002B2CF9AE}" pid="7" name="MSIP_Label_9cd4e80c-1bf7-4637-80bd-6b7e44fe04d9_SiteId">
    <vt:lpwstr>e6579ca2-e552-48d3-b2d7-56476a7cfdc3</vt:lpwstr>
  </property>
  <property fmtid="{D5CDD505-2E9C-101B-9397-08002B2CF9AE}" pid="8" name="MSIP_Label_9cd4e80c-1bf7-4637-80bd-6b7e44fe04d9_ActionId">
    <vt:lpwstr>536cd5aa-a558-41f6-a147-dc9fa68ddbab</vt:lpwstr>
  </property>
  <property fmtid="{D5CDD505-2E9C-101B-9397-08002B2CF9AE}" pid="9" name="MSIP_Label_9cd4e80c-1bf7-4637-80bd-6b7e44fe04d9_ContentBits">
    <vt:lpwstr>0</vt:lpwstr>
  </property>
</Properties>
</file>